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1353" r:id="rId2"/>
    <p:sldId id="1410" r:id="rId3"/>
    <p:sldId id="1411" r:id="rId4"/>
    <p:sldId id="1426" r:id="rId5"/>
    <p:sldId id="1431" r:id="rId6"/>
    <p:sldId id="1436" r:id="rId7"/>
    <p:sldId id="1437" r:id="rId8"/>
    <p:sldId id="1438" r:id="rId9"/>
    <p:sldId id="1439" r:id="rId10"/>
    <p:sldId id="1440" r:id="rId11"/>
    <p:sldId id="1441" r:id="rId12"/>
    <p:sldId id="1442" r:id="rId13"/>
    <p:sldId id="1443" r:id="rId14"/>
    <p:sldId id="1444" r:id="rId15"/>
    <p:sldId id="1445" r:id="rId16"/>
    <p:sldId id="1446" r:id="rId17"/>
    <p:sldId id="1447" r:id="rId18"/>
    <p:sldId id="1448" r:id="rId19"/>
    <p:sldId id="1449" r:id="rId20"/>
    <p:sldId id="1450" r:id="rId21"/>
    <p:sldId id="1451" r:id="rId22"/>
    <p:sldId id="1452" r:id="rId23"/>
    <p:sldId id="1453" r:id="rId24"/>
  </p:sldIdLst>
  <p:sldSz cx="12192000" cy="6858000"/>
  <p:notesSz cx="6858000" cy="9144000"/>
  <p:embeddedFontLst>
    <p:embeddedFont>
      <p:font typeface="方正粗黑宋简体" panose="02010600030101010101" charset="-122"/>
      <p:regular r:id="rId26"/>
    </p:embeddedFont>
    <p:embeddedFont>
      <p:font typeface="等线" panose="02010600030101010101" pitchFamily="2" charset="-122"/>
      <p:regular r:id="rId27"/>
      <p:bold r:id="rId28"/>
    </p:embeddedFont>
    <p:embeddedFont>
      <p:font typeface="等线 Light" panose="02010600030101010101" pitchFamily="2" charset="-122"/>
      <p:regular r:id="rId29"/>
    </p:embeddedFont>
    <p:embeddedFont>
      <p:font typeface="黑体" panose="02010609060101010101" pitchFamily="49" charset="-122"/>
      <p:regular r:id="rId30"/>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0000"/>
    <a:srgbClr val="C00000"/>
    <a:srgbClr val="FFF5B9"/>
    <a:srgbClr val="9B0D1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309" autoAdjust="0"/>
    <p:restoredTop sz="94660"/>
  </p:normalViewPr>
  <p:slideViewPr>
    <p:cSldViewPr snapToGrid="0" showGuides="1">
      <p:cViewPr varScale="1">
        <p:scale>
          <a:sx n="108" d="100"/>
          <a:sy n="108" d="100"/>
        </p:scale>
        <p:origin x="810" y="102"/>
      </p:cViewPr>
      <p:guideLst>
        <p:guide orient="horz" pos="2160"/>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E9BE7D-06D7-4FEA-8199-089E0A977B7D}" type="datetimeFigureOut">
              <a:rPr lang="zh-CN" altLang="en-US" smtClean="0"/>
              <a:t>2021/9/22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D6BFAC-E37F-4CC8-9931-6DFFF4B5C03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EFB3FB6B-BF70-477F-883A-FA91F1671C8E}" type="datetimeFigureOut">
              <a:rPr lang="zh-CN" altLang="en-US" smtClean="0"/>
              <a:t>2021/9/22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1541C6-A913-4BBF-B0C1-D57FDC51082D}"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2">
            <a:lumMod val="20000"/>
            <a:lumOff val="80000"/>
            <a:alpha val="20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B3FB6B-BF70-477F-883A-FA91F1671C8E}" type="datetimeFigureOut">
              <a:rPr lang="zh-CN" altLang="en-US" smtClean="0"/>
              <a:t>2021/9/22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1541C6-A913-4BBF-B0C1-D57FDC51082D}"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mc:Choice>
    <mc:Fallback xmlns="">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3881755"/>
            <a:ext cx="12192000" cy="2978150"/>
          </a:xfrm>
          <a:solidFill>
            <a:srgbClr val="C00000"/>
          </a:solidFill>
        </p:spPr>
        <p:txBody>
          <a:bodyPr/>
          <a:lstStyle/>
          <a:p>
            <a:pPr marL="0" indent="0" algn="ctr">
              <a:buNone/>
            </a:pPr>
            <a:endParaRPr lang="zh-CN" altLang="en-US" sz="4000" b="1" dirty="0">
              <a:solidFill>
                <a:srgbClr val="FFFF00"/>
              </a:solidFill>
              <a:latin typeface="黑体" panose="02010609060101010101" charset="-122"/>
              <a:ea typeface="黑体" panose="02010609060101010101" charset="-122"/>
            </a:endParaRPr>
          </a:p>
          <a:p>
            <a:pPr marL="0" indent="0" algn="ctr">
              <a:buNone/>
            </a:pPr>
            <a:r>
              <a:rPr lang="zh-CN" altLang="en-US" sz="3600" b="1" dirty="0">
                <a:solidFill>
                  <a:schemeClr val="bg1"/>
                </a:solidFill>
                <a:latin typeface="黑体" panose="02010609060101010101" charset="-122"/>
                <a:ea typeface="黑体" panose="02010609060101010101" charset="-122"/>
              </a:rPr>
              <a:t>计算机与人工智能学院</a:t>
            </a:r>
            <a:endParaRPr lang="en-US" altLang="zh-CN" sz="3600" b="1" dirty="0">
              <a:solidFill>
                <a:schemeClr val="bg1"/>
              </a:solidFill>
              <a:latin typeface="黑体" panose="02010609060101010101" charset="-122"/>
              <a:ea typeface="黑体" panose="02010609060101010101" charset="-122"/>
            </a:endParaRPr>
          </a:p>
          <a:p>
            <a:pPr marL="0" indent="0" algn="ctr">
              <a:buNone/>
            </a:pPr>
            <a:r>
              <a:rPr lang="en-US" altLang="zh-CN" sz="3600" b="1" dirty="0">
                <a:solidFill>
                  <a:schemeClr val="bg1"/>
                </a:solidFill>
                <a:latin typeface="黑体" panose="02010609060101010101" charset="-122"/>
                <a:ea typeface="黑体" panose="02010609060101010101" charset="-122"/>
              </a:rPr>
              <a:t>2021</a:t>
            </a:r>
            <a:r>
              <a:rPr lang="zh-CN" altLang="en-US" sz="3600" b="1" dirty="0">
                <a:solidFill>
                  <a:schemeClr val="bg1"/>
                </a:solidFill>
                <a:latin typeface="黑体" panose="02010609060101010101" charset="-122"/>
                <a:ea typeface="黑体" panose="02010609060101010101" charset="-122"/>
              </a:rPr>
              <a:t>年</a:t>
            </a:r>
            <a:r>
              <a:rPr lang="en-US" altLang="zh-CN" sz="3600" b="1" dirty="0">
                <a:solidFill>
                  <a:schemeClr val="bg1"/>
                </a:solidFill>
                <a:latin typeface="黑体" panose="02010609060101010101" charset="-122"/>
                <a:ea typeface="黑体" panose="02010609060101010101" charset="-122"/>
              </a:rPr>
              <a:t>9</a:t>
            </a:r>
            <a:r>
              <a:rPr lang="zh-CN" altLang="en-US" sz="3600" b="1" dirty="0">
                <a:solidFill>
                  <a:schemeClr val="bg1"/>
                </a:solidFill>
                <a:latin typeface="黑体" panose="02010609060101010101" charset="-122"/>
                <a:ea typeface="黑体" panose="02010609060101010101" charset="-122"/>
              </a:rPr>
              <a:t>月</a:t>
            </a:r>
          </a:p>
        </p:txBody>
      </p:sp>
      <p:sp>
        <p:nvSpPr>
          <p:cNvPr id="2" name="内容占位符 2"/>
          <p:cNvSpPr>
            <a:spLocks noGrp="1"/>
          </p:cNvSpPr>
          <p:nvPr/>
        </p:nvSpPr>
        <p:spPr>
          <a:xfrm>
            <a:off x="0" y="320040"/>
            <a:ext cx="12192000" cy="2978150"/>
          </a:xfrm>
          <a:prstGeom prst="rect">
            <a:avLst/>
          </a:prstGeom>
          <a:no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chemeClr val="tx1"/>
              </a:solidFill>
              <a:latin typeface="方正粗黑宋简体" panose="02000000000000000000" charset="-122"/>
              <a:ea typeface="方正粗黑宋简体" panose="02000000000000000000" charset="-122"/>
            </a:endParaRPr>
          </a:p>
          <a:p>
            <a:pPr marL="0" indent="0" algn="ctr">
              <a:buNone/>
            </a:pPr>
            <a:endParaRPr lang="zh-CN" altLang="en-US" sz="2800" b="1">
              <a:solidFill>
                <a:schemeClr val="tx1"/>
              </a:solidFill>
              <a:latin typeface="方正粗黑宋简体" panose="02000000000000000000" charset="-122"/>
              <a:ea typeface="方正粗黑宋简体" panose="02000000000000000000" charset="-122"/>
            </a:endParaRPr>
          </a:p>
          <a:p>
            <a:pPr marL="0" indent="0" algn="ctr">
              <a:buNone/>
            </a:pPr>
            <a:r>
              <a:rPr lang="zh-CN" altLang="en-US" sz="8000" b="1">
                <a:solidFill>
                  <a:schemeClr val="accent5">
                    <a:lumMod val="50000"/>
                  </a:schemeClr>
                </a:solidFill>
                <a:latin typeface="方正粗黑宋简体" panose="02000000000000000000" charset="-122"/>
                <a:ea typeface="方正粗黑宋简体" panose="02000000000000000000" charset="-122"/>
              </a:rPr>
              <a:t>习近平论人民教师</a:t>
            </a: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37515" y="419100"/>
            <a:ext cx="11304270" cy="6334760"/>
          </a:xfrm>
        </p:spPr>
        <p:txBody>
          <a:bodyPr>
            <a:normAutofit fontScale="77500" lnSpcReduction="10000"/>
          </a:bodyPr>
          <a:lstStyle/>
          <a:p>
            <a:pPr marL="0" algn="just" fontAlgn="auto">
              <a:lnSpc>
                <a:spcPct val="150000"/>
              </a:lnSpc>
              <a:buClrTx/>
              <a:buSzTx/>
              <a:buNone/>
            </a:pPr>
            <a:r>
              <a:rPr lang="en-US" altLang="zh-CN" sz="2500"/>
              <a:t>       </a:t>
            </a:r>
            <a:r>
              <a:rPr lang="zh-CN" altLang="en-US" sz="2500"/>
              <a:t>长期以来，我国广大教师认真贯彻党的教育方针，默默耕耘、无私奉献，用爱心、知识、智慧点亮学生心灵，培养了一批又一批优秀人才，为我国教育事业发展、为国家发展和民族振兴作出了突出贡献。</a:t>
            </a:r>
          </a:p>
          <a:p>
            <a:pPr marL="0" algn="just" fontAlgn="auto">
              <a:lnSpc>
                <a:spcPct val="150000"/>
              </a:lnSpc>
              <a:buClrTx/>
              <a:buSzTx/>
              <a:buNone/>
            </a:pPr>
            <a:r>
              <a:rPr lang="en-US" altLang="zh-CN" sz="2500"/>
              <a:t>       </a:t>
            </a:r>
            <a:r>
              <a:rPr lang="zh-CN" altLang="en-US" sz="2500"/>
              <a:t>百年大计，教育为本。教师是立教之本、兴教之源，承担着让每个孩子健康成长、办好人民满意教育的重任。希望全国广大教师牢固树立中国特色社会主义理想信念，带头践行社会主义核心价值观，自觉增强立德树人、教书育人的荣誉感和责任感，学为人师，行为世范，做学生健康成长的指导者和引路人；牢固树立终身学习理念，加强学习，拓宽视野，更新知识，不断提高业务能力和教育教学质量，努力成为业务精湛、学生喜爱的高素质教师；牢固树立改革创新意识，踊跃投身教育创新实践，为发展具有中国特色、世界水平的现代教育作出贡献。</a:t>
            </a:r>
          </a:p>
          <a:p>
            <a:pPr marL="0" algn="just" fontAlgn="auto">
              <a:lnSpc>
                <a:spcPct val="150000"/>
              </a:lnSpc>
              <a:buClrTx/>
              <a:buSzTx/>
              <a:buNone/>
            </a:pPr>
            <a:r>
              <a:rPr lang="en-US" altLang="zh-CN" sz="2500"/>
              <a:t>       </a:t>
            </a:r>
            <a:r>
              <a:rPr lang="zh-CN" altLang="en-US" sz="2500"/>
              <a:t>各级党委和政府要把加强教师队伍建设作为教育事业发展最重要的基础工作来抓，提升教师素质，改善教师待遇，关心教师健康，维护教师权益，充分信任、紧紧依靠广大教师，支持优秀人才长期从教、终身从教。</a:t>
            </a:r>
          </a:p>
          <a:p>
            <a:pPr marL="0" algn="just" fontAlgn="auto">
              <a:lnSpc>
                <a:spcPct val="150000"/>
              </a:lnSpc>
              <a:buClrTx/>
              <a:buSzTx/>
              <a:buNone/>
            </a:pPr>
            <a:r>
              <a:rPr lang="en-US" altLang="zh-CN" sz="2500"/>
              <a:t>       </a:t>
            </a:r>
            <a:r>
              <a:rPr lang="zh-CN" altLang="en-US" sz="2500"/>
              <a:t>全社会要大力弘扬尊师重教的良好风尚，使教师成为最受社会尊重的职业。</a:t>
            </a:r>
          </a:p>
          <a:p>
            <a:pPr marL="0" algn="just" fontAlgn="auto">
              <a:lnSpc>
                <a:spcPct val="150000"/>
              </a:lnSpc>
              <a:buClrTx/>
              <a:buSzTx/>
              <a:buNone/>
            </a:pPr>
            <a:r>
              <a:rPr lang="zh-CN" altLang="en-US" sz="2500"/>
              <a:t>      </a:t>
            </a:r>
            <a:r>
              <a:rPr lang="en-US" altLang="zh-CN" sz="2500"/>
              <a:t> </a:t>
            </a:r>
            <a:r>
              <a:rPr lang="zh-CN" altLang="en-US" sz="2500"/>
              <a:t>祝全国广大教师身体健康、工作顺利、生活幸福！</a:t>
            </a:r>
          </a:p>
          <a:p>
            <a:pPr marL="0" indent="0" algn="just">
              <a:buNone/>
            </a:pPr>
            <a:r>
              <a:rPr lang="en-US" altLang="zh-CN" sz="2500" b="1"/>
              <a:t>       </a:t>
            </a:r>
            <a:r>
              <a:rPr lang="zh-CN" altLang="en-US" sz="2500" b="1"/>
              <a:t>致全国广大教师的慰问信（2013年9月9日），《人民日报》2013年9月10日</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612775"/>
            <a:ext cx="10515600" cy="5359400"/>
          </a:xfrm>
        </p:spPr>
        <p:txBody>
          <a:bodyPr>
            <a:noAutofit/>
          </a:bodyPr>
          <a:lstStyle/>
          <a:p>
            <a:pPr marL="0" indent="0" algn="just" fontAlgn="auto">
              <a:lnSpc>
                <a:spcPct val="150000"/>
              </a:lnSpc>
              <a:buNone/>
            </a:pPr>
            <a:r>
              <a:rPr lang="en-US" altLang="zh-CN" sz="1800"/>
              <a:t>       </a:t>
            </a:r>
            <a:r>
              <a:rPr lang="zh-CN" altLang="en-US" sz="1800"/>
              <a:t>教育是提高人民综合素质、促进人的全面发展的重要途径，是民族振兴、社会进步的重要基石，是对中华民族伟大复兴具有决定性意义的事业。教师是人类历史上最古老的职业之一，也是最伟大、最神圣的职业之一。人们常说：“教师是太阳底下最崇高的职业。”自古以来，中华民族就有尊师重教、崇智尚学的优良传统，正所谓“国将兴，必贵师而重傅；贵师而重傅，则法度存”。在古代，孔子被推崇为“大成至圣先师”，被誉为“万世师表”。在中华民族5000多年文明发展史上，英雄辈出，大师荟萃，都与一代又一代教师的辛勤耕耘是分不开的。</a:t>
            </a:r>
          </a:p>
          <a:p>
            <a:pPr marL="0" indent="0" algn="just" fontAlgn="auto">
              <a:lnSpc>
                <a:spcPct val="150000"/>
              </a:lnSpc>
              <a:buNone/>
            </a:pPr>
            <a:r>
              <a:rPr lang="en-US" altLang="zh-CN" sz="1800"/>
              <a:t>       </a:t>
            </a:r>
            <a:r>
              <a:rPr lang="zh-CN" altLang="en-US" sz="1800"/>
              <a:t>新中国成立65年来，党和国家高度重视教育事业，建成了世界最大规模的教育体系，保障了亿万人民群众受教育的权利，极大提高了全民族素质，有力推动了经济社会发展。长期以来，广大教师自觉贯彻党的教育方针，教书育人，呕心沥血，默默奉献，为国家发展和民族振兴作出了巨大贡献，赢得了全社会广泛赞誉和普遍尊重。</a:t>
            </a:r>
          </a:p>
          <a:p>
            <a:pPr marL="0" indent="0" algn="just" fontAlgn="auto">
              <a:lnSpc>
                <a:spcPct val="150000"/>
              </a:lnSpc>
              <a:buNone/>
            </a:pPr>
            <a:r>
              <a:rPr lang="en-US" altLang="zh-CN" sz="1800"/>
              <a:t>       </a:t>
            </a:r>
            <a:r>
              <a:rPr lang="zh-CN" altLang="en-US" sz="1800"/>
              <a:t>当今世界，科技进步日新月异，国际竞争日趋激烈。特别是经历了历史上罕见的国际金融危机，各国纷纷调整发展战略，更加注重科技进步和创新驱动。当今世界的综合国力竞争，说到底是人才竞争，人才越来越成为推动经济社会发展的战略性资源，教育的基础性、先导性、全局性地位和作用更加突显。</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5664835"/>
          </a:xfrm>
        </p:spPr>
        <p:txBody>
          <a:bodyPr>
            <a:noAutofit/>
          </a:bodyPr>
          <a:lstStyle/>
          <a:p>
            <a:pPr marL="0" indent="0" algn="just" fontAlgn="auto">
              <a:lnSpc>
                <a:spcPct val="150000"/>
              </a:lnSpc>
              <a:buNone/>
            </a:pPr>
            <a:r>
              <a:rPr lang="en-US" altLang="zh-CN" sz="1800"/>
              <a:t>       </a:t>
            </a:r>
            <a:r>
              <a:rPr lang="zh-CN" altLang="en-US" sz="1800"/>
              <a:t>“两个一百年”奋斗目标的实现、中华民族伟大复兴中国梦的实现，归根到底靠人才、靠教育。源源不断的人才资源是我国在激烈的国际竞争中的重要潜在力量和后发优势。希望广大教师认清肩负的使命和责任，努力为发展具有中国特色、世界水平的现代教育，培养社会主义事业建设者和接班人作出更大贡献！</a:t>
            </a:r>
          </a:p>
          <a:p>
            <a:pPr marL="0" indent="0" algn="just" fontAlgn="auto">
              <a:lnSpc>
                <a:spcPct val="150000"/>
              </a:lnSpc>
              <a:buNone/>
            </a:pPr>
            <a:r>
              <a:rPr lang="en-US" altLang="zh-CN" sz="1800"/>
              <a:t>       </a:t>
            </a:r>
            <a:r>
              <a:rPr lang="zh-CN" altLang="en-US" sz="1800"/>
              <a:t>邓小平同志曾经指出：“一个学校能不能为社会主义建设培养合格的人才，培养德智体全面发展、有社会主义觉悟的有文化的劳动者，关键在教师。”教师重要，就在于教师的工作是塑造灵魂、塑造生命、塑造人的工作。一个人遇到好老师是人生的幸运，一个学校拥有好老师是学校的光荣，一个民族源源不断涌现出一批又一批好老师则是民族的希望。国家繁荣、民族振兴、教育发展，需要我们大力培养造就一支师德高尚、业务精湛、结构合理、充满活力的高素质专业化教师队伍，需要涌现一大批好老师。</a:t>
            </a:r>
          </a:p>
          <a:p>
            <a:pPr marL="0" indent="0" algn="just" fontAlgn="auto">
              <a:lnSpc>
                <a:spcPct val="150000"/>
              </a:lnSpc>
              <a:buNone/>
            </a:pPr>
            <a:r>
              <a:rPr lang="en-US" altLang="zh-CN" sz="1800"/>
              <a:t>       </a:t>
            </a:r>
            <a:r>
              <a:rPr lang="zh-CN" altLang="en-US" sz="1800"/>
              <a:t>那么，怎样才能成为好老师呢？今天，我想就这个问题同大家做个交流。</a:t>
            </a:r>
          </a:p>
          <a:p>
            <a:pPr marL="0" indent="0" algn="just" fontAlgn="auto">
              <a:lnSpc>
                <a:spcPct val="150000"/>
              </a:lnSpc>
              <a:buNone/>
            </a:pPr>
            <a:r>
              <a:rPr lang="en-US" altLang="zh-CN" sz="1800"/>
              <a:t>       </a:t>
            </a:r>
            <a:r>
              <a:rPr lang="zh-CN" altLang="en-US" sz="1800"/>
              <a:t>每个人心目中都有自己好老师的形象。做好老师，是每一个老师应该认真思考和探索的问题，也是每一个老师的理想和追求。我想，好老师没有统一的模式，可以各有千秋、各显身手，但有一些共同的、必不可少的特质。</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altLang="zh-CN" sz="1800"/>
              <a:t>       </a:t>
            </a:r>
            <a:r>
              <a:rPr lang="zh-CN" altLang="en-US" sz="1800"/>
              <a:t>第一，做好老师，要有理想信念。陶行知先生说，教师是“千教万教，教人求真”，学生是“千学万学，学做真人”。老师肩负着培养下一代的重要责任。正确理想信念是教书育人、播种未来的指路明灯。不能想象一个没有正确理想信念的人能够成为好老师。唐代韩愈说：“师者，所以传道授业解惑也。”“传道”是第一位的。一个老师，如果只知道“授业”“解惑”而不“传道”，不能说这个老师是完全称职的，充其量只能是“经师”“句读之师”，而非“人师”了。古人云：“经师易求，人师难得。”一个优秀的老师，应该是“经师”和“人师”的统一，既要精于“授业”“解惑”，更要以“传道”为责任和使命。好老师心中要有国家和民族，要明确意识到肩负的国家使命和社会责任。</a:t>
            </a:r>
          </a:p>
          <a:p>
            <a:pPr marL="0" indent="0" algn="just" fontAlgn="auto">
              <a:lnSpc>
                <a:spcPct val="150000"/>
              </a:lnSpc>
              <a:buNone/>
            </a:pPr>
            <a:r>
              <a:rPr lang="en-US" altLang="zh-CN" sz="1800"/>
              <a:t>       </a:t>
            </a:r>
            <a:r>
              <a:rPr lang="zh-CN" altLang="en-US" sz="1800"/>
              <a:t>我们的教育是为人民服务、为中国特色社会主义服务、为改革开放和社会主义现代化建设服务的，党和人民需要培养的是社会主义事业建设者和接班人。好老师的理想信念应该以这一要求为基准。广大教师要始终同党和人民站在一起，自觉做中国特色社会主义的坚定信仰者和忠实实践者，忠诚于党和人民的教育事业，自觉把党的教育方针贯彻到教学管理工作全过程，严肃认真对待自己的职责。要注重加强中国特色社会主义理论体系的学习，加深对中国特色社会主义的思想认同、理论认同、情感认同，不断增强道路自信、理论自信、制度自信，积极引导学生热爱祖国、热爱人民、热爱中国共产党。好老师应该做中国特色社会主义共同理想和中华民族伟大复兴中国梦的积极传播者，帮助学生筑梦、追梦、圆年轻人都成为实现我们民族梦想的正能量。</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zh-CN" altLang="en-US" sz="1800"/>
              <a:t>梦，让一代又一代年轻人都成为实现我们民族梦想的正能量。</a:t>
            </a:r>
          </a:p>
          <a:p>
            <a:pPr marL="0" indent="0" algn="just" fontAlgn="auto">
              <a:lnSpc>
                <a:spcPct val="150000"/>
              </a:lnSpc>
              <a:buNone/>
            </a:pPr>
            <a:r>
              <a:rPr lang="en-US" altLang="zh-CN" sz="1800"/>
              <a:t>       </a:t>
            </a:r>
            <a:r>
              <a:rPr lang="zh-CN" altLang="en-US" sz="1800"/>
              <a:t>广大教师要用好课堂讲坛，用好校园阵地，用自己的行动倡导社会主义核心价值观，用自己的学识、阅历、经验点燃学生对真善美的向往，使社会主义核心价值观润物细无声地浸润学生们的心田、转化为日常行为，增强学生的价值判断能力、价值选择能力、价值塑造能力，引领学生健康成长。</a:t>
            </a:r>
          </a:p>
          <a:p>
            <a:pPr marL="0" indent="0" algn="just" fontAlgn="auto">
              <a:lnSpc>
                <a:spcPct val="150000"/>
              </a:lnSpc>
              <a:buNone/>
            </a:pPr>
            <a:r>
              <a:rPr lang="en-US" altLang="zh-CN" sz="1800"/>
              <a:t>       </a:t>
            </a:r>
            <a:r>
              <a:rPr lang="zh-CN" altLang="en-US" sz="1800"/>
              <a:t>第二，做好老师，要有道德情操。老师的人格力量和人格魅力是成功教育的重要条件。“师也者，教之以事而喻诸德者也。”老师对学生的影响，离不开老师的学识和能力，更离不开老师为人处世、于国于民、于公于私所持的价值观。一个老师如果在是非、曲直、善恶、义利、得失等方面老出问题，怎么能担起立德树人的责任？广大教师必须率先垂范、以身作则，引导和帮助学生把握好人生方向，特别是引导和帮助青少年学生扣好人生的第一粒扣子。</a:t>
            </a:r>
          </a:p>
          <a:p>
            <a:pPr marL="0" indent="0" algn="just" fontAlgn="auto">
              <a:lnSpc>
                <a:spcPct val="150000"/>
              </a:lnSpc>
              <a:buNone/>
            </a:pPr>
            <a:r>
              <a:rPr lang="en-US" altLang="zh-CN" sz="1800"/>
              <a:t>       </a:t>
            </a:r>
            <a:r>
              <a:rPr lang="zh-CN" altLang="en-US" sz="1800"/>
              <a:t>“师者，人之模范也。”教师的职业特性决定了教师必须是道德高尚的人群。合格的老师首先应该是道德上的合格者，好老师首先应该是以德施教、以德立身的楷模。师者为师亦为范，学高为师，德高为范。老师是学生道德修养的镜子。好老师应该取法乎上、见贤思齐，不断提高道德修养，提升人格品质，并把正确的道德观传授给学生。</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师德是深厚的知识修养和文化品位的体现。师德需要教育培养，更需要老师自我修养。做一个高尚的人、纯粹的人、脱离了低级趣味的人，应该是每一个老师的不懈追求和行为常态。好老师要有“捧着一颗心来，不带半根草去”的奉献精神，自觉坚守精神家园、坚守人格底线，带头弘扬社会主义道德和中华传统美德，以自己的模范行为影响和带动学生。</a:t>
            </a:r>
          </a:p>
          <a:p>
            <a:pPr marL="0" indent="0" algn="just" fontAlgn="auto">
              <a:lnSpc>
                <a:spcPct val="150000"/>
              </a:lnSpc>
              <a:buNone/>
            </a:pPr>
            <a:r>
              <a:rPr lang="en-US" sz="1800"/>
              <a:t>       </a:t>
            </a:r>
            <a:r>
              <a:rPr sz="1800"/>
              <a:t>好老师的道德情操最终要体现到对所从事职业的忠诚和热爱上来。好老师应该执着于教书育人。我们常说干一行爱一行，做老师就要热爱教育工作，不能把教育岗位仅仅作为一个养家糊口的职业。有了为事业奋斗的志向，才能在老师这个岗位上干得有滋有味，干出好成绩。如果身在学校却心在商场或心在官场，在金钱、物欲、名利同人格的较量中把握不住自己，那是当不好老师的。</a:t>
            </a:r>
          </a:p>
          <a:p>
            <a:pPr marL="0" indent="0" algn="just" fontAlgn="auto">
              <a:lnSpc>
                <a:spcPct val="150000"/>
              </a:lnSpc>
              <a:buNone/>
            </a:pPr>
            <a:r>
              <a:rPr lang="en-US" sz="1800"/>
              <a:t>       </a:t>
            </a:r>
            <a:r>
              <a:rPr sz="1800"/>
              <a:t>现在，很多地方做老师还比较清苦，特别是农村基层小学老师很辛苦，收入不高，物质生活不是很宽裕，有些家庭负担较重的老师生活还比较困难。各级党委和政府都要关心广大老师特别是生活工作有困难的老师，努力为他们排忧解难。同时，老师要有“衣带渐宽终不悔，为伊消得人憔悴”的精神，兢兢业业做好工作。做老师，最好的回报是学生成人成才，桃李满天下。想想无数孩子在自己的教育下学到知识、学会做人、事业有成、生活幸福，那是何等让人舒心、让人骄傲的成就。</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altLang="zh-CN" sz="1800"/>
              <a:t>       </a:t>
            </a:r>
            <a:r>
              <a:rPr lang="zh-CN" altLang="en-US" sz="1800"/>
              <a:t>第三，做好老师，要有扎实学识。老师自古就被称为“智者”。俗话说，前人强不如后人强，家庭如此，国家、民族更是如此。只有我们的孩子们学好知识了、学好本领了、懂得更多了，他们才能更强，我们的国家、民族才能更强。</a:t>
            </a:r>
          </a:p>
          <a:p>
            <a:pPr marL="0" indent="0" algn="just" fontAlgn="auto">
              <a:lnSpc>
                <a:spcPct val="150000"/>
              </a:lnSpc>
              <a:buNone/>
            </a:pPr>
            <a:r>
              <a:rPr lang="en-US" altLang="zh-CN" sz="1800"/>
              <a:t>       </a:t>
            </a:r>
            <a:r>
              <a:rPr lang="zh-CN" altLang="en-US" sz="1800"/>
              <a:t>扎实的知识功底、过硬的教学能力、勤勉的教学态度、科学的教学方法是老师的基本素质，其中知识是根本基础。学生往往可以原谅老师严厉刻板，但不能原谅老师学识浅薄。“水之积也不厚，则其负大舟也无力。”知识储备不足、视野不够，教学中必然捉襟见肘，更谈不上游刃有余。</a:t>
            </a:r>
          </a:p>
          <a:p>
            <a:pPr marL="0" indent="0" algn="just" fontAlgn="auto">
              <a:lnSpc>
                <a:spcPct val="150000"/>
              </a:lnSpc>
              <a:buNone/>
            </a:pPr>
            <a:r>
              <a:rPr lang="en-US" altLang="zh-CN" sz="1800"/>
              <a:t>       </a:t>
            </a:r>
            <a:r>
              <a:rPr lang="zh-CN" altLang="en-US" sz="1800"/>
              <a:t>国外有教育家说过：“为了使学生获得一点知识的亮光，教师应吸进整个光的海洋。”在信息时代做好老师，自己所知道的必须大大超过要教给学生的范围，不仅要有胜任教学的专业知识，还要有广博的通用知识和宽阔的胸怀视野。好老师还应该是智慧型的老师，具备学习、处世、生活、育人的智慧，既授人以鱼，又授人以渔，能够在各个方面给学生以帮助和指导。</a:t>
            </a:r>
          </a:p>
          <a:p>
            <a:pPr marL="0" indent="0" algn="just" fontAlgn="auto">
              <a:lnSpc>
                <a:spcPct val="150000"/>
              </a:lnSpc>
              <a:buNone/>
            </a:pPr>
            <a:r>
              <a:rPr lang="en-US" altLang="zh-CN" sz="1800"/>
              <a:t>       </a:t>
            </a:r>
            <a:r>
              <a:rPr lang="zh-CN" altLang="en-US" sz="1800"/>
              <a:t>陶行知先生说：“出世便是破蒙，进棺材才算毕业。”这就要求老师始终处于学习状态，站在知识发展前沿，刻苦钻研、严谨笃学，不断充实、拓展、提高自己。过去讲，要给学生一碗水，教师要有一桶水，现在看，这个要求已经不够了，应该是要有一潭水。</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altLang="zh-CN" sz="1800"/>
              <a:t>       </a:t>
            </a:r>
            <a:r>
              <a:rPr lang="zh-CN" altLang="en-US" sz="1800"/>
              <a:t>第四，做好老师，要有仁爱之心。教育是一门“仁而爱人”的事业，爱是教育的灵魂，没有爱就没有教育。好老师应该是仁师，没有爱心的人不可能成为好老师。高尔基说：“谁爱孩子，孩子就爱谁。只有爱孩子的人，他才可以教育孩子。”教育风格可以各显身手，但爱是永恒的主题。爱心是学生打开知识之门、启迪心智的开始，爱心能够滋润浇开学生美丽的心灵之花。老师的爱，既包括爱岗位、爱学生，也包括爱一切美好的事物。</a:t>
            </a:r>
          </a:p>
          <a:p>
            <a:pPr marL="0" indent="0" algn="just" fontAlgn="auto">
              <a:lnSpc>
                <a:spcPct val="150000"/>
              </a:lnSpc>
              <a:buNone/>
            </a:pPr>
            <a:r>
              <a:rPr lang="en-US" altLang="zh-CN" sz="1800"/>
              <a:t>       </a:t>
            </a:r>
            <a:r>
              <a:rPr lang="zh-CN" altLang="en-US" sz="1800"/>
              <a:t>有人说，好老师的眼神应该是慈爱、友善、温情的，透着智慧、透着真情。好老师对学生的教育和引导应该是充满爱心和信任的，在严爱相济的前提下晓之以理、动之以情，让学生“亲其师”、“信其道”。好老师要用爱培育爱、激发爱、传播爱，通过真情、真心、真诚拉近同学生的距离，滋润学生的心田，使自己成为学生的好朋友和贴心人。好老师应该把自己的温暖和情感倾注到每一个学生身上，用欣赏增强学生的信心，用信任树立学生的自尊，让每一个学生都健康成长，让每一个学生都享受成功的喜悦。</a:t>
            </a:r>
          </a:p>
          <a:p>
            <a:pPr marL="0" indent="0" algn="just" fontAlgn="auto">
              <a:lnSpc>
                <a:spcPct val="150000"/>
              </a:lnSpc>
              <a:buNone/>
            </a:pPr>
            <a:r>
              <a:rPr lang="en-US" altLang="zh-CN" sz="1800"/>
              <a:t>       </a:t>
            </a:r>
            <a:r>
              <a:rPr lang="zh-CN" altLang="en-US" sz="1800"/>
              <a:t>有爱才有责任。好老师应该懂得，选择当老师就选择了责任，就要尽到教书育人、立德树人的责任，并把这种责任体现到平凡、普通、细微的教学管理之中。正是因为爱教育、爱学生，我们很多老师才有了用一辈子备一堂课、用一辈子在三尺讲台默默奉献的力量，才有了在学生遇到危难时挺身而出的勇气，才有了敢于攻克新知新学的锐气。老师责任心有多大，人生舞台就有多大。</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老师还要具有尊重学生、理解学生、宽容学生的品质。离开了尊重、理解、宽容同样谈不上教育。“学而不厌、诲人不倦”，有教无类，因材施教，教也多术，就是要求老师具有尊重、理解、宽容的品质。这本身就是一种伟大的教育力量。受到尊重、得到理解、得到宽容，是每一个人在人生各阶段都不可缺少的心理需要，儿童和青少年更是如此。一些调查材料反映，尊重学生越来越成为好老师的重要标准。好老师应该懂得既尊重学生，使学生充满自信、昂首挺胸，又通过尊重学生的言传身教教育学生尊重他人。</a:t>
            </a:r>
          </a:p>
          <a:p>
            <a:pPr marL="0" indent="0" algn="just" fontAlgn="auto">
              <a:lnSpc>
                <a:spcPct val="150000"/>
              </a:lnSpc>
              <a:buNone/>
            </a:pPr>
            <a:r>
              <a:rPr lang="en-US" sz="1800"/>
              <a:t>       </a:t>
            </a:r>
            <a:r>
              <a:rPr sz="1800"/>
              <a:t>世界上没有两片完全相同的树叶，老师面对的是一个个性格爱好、脾气秉性、兴趣特长、家庭情况、学习状况不一的学生，必须精心加以引导和培育，不能因为有的学生不讨自己喜欢、不对自己胃口就冷淡、排斥，更不能把学生分为三六九等。对所谓的“差生”甚至问题学生，老师更应该多一些理解和帮助。老师在学生心目中具有重要位置，老师无意间的一句话，可能造就一个天才，也可能毁灭一个天才。好老师一定要平等对待每一个学生，尊重学生的个性，理解学生的情感，包容学生的缺点和不足，善于发现每一个学生的长处和闪光点，让所有学生都成长为有用之才。</a:t>
            </a:r>
          </a:p>
          <a:p>
            <a:pPr marL="0" indent="0" algn="just" fontAlgn="auto">
              <a:lnSpc>
                <a:spcPct val="150000"/>
              </a:lnSpc>
              <a:buNone/>
            </a:pPr>
            <a:r>
              <a:rPr lang="en-US" sz="1800"/>
              <a:t>       </a:t>
            </a:r>
            <a:r>
              <a:rPr sz="1800"/>
              <a:t>我看了不少优秀教师的事迹，很多老师一生中忘了自己、把全部身心扑在学生身上，有的老师把自己有限的工资用来资助贫困学生、深恐学生失学，有的老师把自己的收入用来购买教学用具，有的老师</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背着学生上学、牵着学生的手过急流、走险路，有的老师拖着残疾之躯坚守在岗位上，很多事迹感人至深、催人泪下。这就是人间大爱。我们要在广大教师中、在全社会大力宣传和弘扬优秀教师的先进事迹和高尚品德。</a:t>
            </a:r>
          </a:p>
          <a:p>
            <a:pPr marL="0" indent="0" algn="just" fontAlgn="auto">
              <a:lnSpc>
                <a:spcPct val="150000"/>
              </a:lnSpc>
              <a:buNone/>
            </a:pPr>
            <a:r>
              <a:rPr lang="en-US" sz="1800"/>
              <a:t>       </a:t>
            </a:r>
            <a:r>
              <a:rPr sz="1800"/>
              <a:t>好老师不是天生的，而是在教学管理实践中、在教育改革发展中锻炼成长起来的。衷心祝愿每个教师都能成为符合党和人民要求、学生喜欢和敬佩的好老师，希望每个孩子都能遇到好老师。</a:t>
            </a:r>
          </a:p>
          <a:p>
            <a:pPr marL="0" indent="0" algn="just" fontAlgn="auto">
              <a:lnSpc>
                <a:spcPct val="150000"/>
              </a:lnSpc>
              <a:buNone/>
            </a:pPr>
            <a:r>
              <a:rPr lang="en-US" sz="1800"/>
              <a:t>       </a:t>
            </a:r>
            <a:r>
              <a:rPr sz="1800"/>
              <a:t>我国人口多、国土广、地区差异大，有2.6亿学生和1400万教师，搞好教育事业任务艰巨。党和政府高度重视教育，2012年以来我国财政性教育经费支出占当年国内生产总值比例达到4%，这是很大的一件事。我国经济总量虽然已经是世界第二，但我国还是世界上最大的发展中国家，还处在社会主义初级阶段，各种教育资源历史积累不足，地区之间教育发展不平衡，教育总体条件还不是很理想，教师特别是基层教师收入总体水平不高，办学条件标准不高，教育管理水平亟待提高。这就要求我们坚持科教兴国战略和人才强国战略，坚持把教育放在优先发展的战略位置，继续大力推动教育改革发展，使我国教育越办越好、越办越强。</a:t>
            </a:r>
          </a:p>
          <a:p>
            <a:pPr marL="0" indent="0" algn="just" fontAlgn="auto">
              <a:lnSpc>
                <a:spcPct val="150000"/>
              </a:lnSpc>
              <a:buNone/>
            </a:pPr>
            <a:r>
              <a:rPr lang="en-US" sz="1800"/>
              <a:t>       </a:t>
            </a:r>
            <a:r>
              <a:rPr sz="1800"/>
              <a:t>百年大计，教育为本。教育大计，教师为本。努力培养造就一大批一流教师，不断提高教师队伍整</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sz="1800"/>
              <a:t>体素质，是当前和今后一段时间我国教育事业发展的紧迫任务。</a:t>
            </a:r>
          </a:p>
          <a:p>
            <a:pPr marL="0" indent="0" algn="just" fontAlgn="auto">
              <a:lnSpc>
                <a:spcPct val="150000"/>
              </a:lnSpc>
              <a:buNone/>
            </a:pPr>
            <a:r>
              <a:rPr lang="en-US" sz="1800"/>
              <a:t>       </a:t>
            </a:r>
            <a:r>
              <a:rPr sz="1800"/>
              <a:t>各级党委和政府要从战略高度来认识教师工作的极端重要性，把加强教师队伍建设作为基础工作来抓，满腔热情关心教师，改善教师待遇，关心教师健康，维护教师权益，充分信任、紧紧依靠广大教师，支持优秀人才长期从教、终身从教，使教师成为最受社会尊重的职业。要制定切实可行的政策措施，鼓励有志青年到农村、到边远地区为国家教育事业建功立业。要加强教师教育体系建设，加大对师范院校的支持力度，找准教师教育中存在的主要问题，寻求深化教师教育改革的突破口和着力点，不断提高教师培养培训的质量。要让全社会广泛了解教师工作的重要性和特殊性，让尊师重教蔚然成风。</a:t>
            </a:r>
          </a:p>
          <a:p>
            <a:pPr marL="0" indent="0" algn="just" fontAlgn="auto">
              <a:lnSpc>
                <a:spcPct val="150000"/>
              </a:lnSpc>
              <a:buNone/>
            </a:pPr>
            <a:r>
              <a:rPr lang="en-US" sz="1800"/>
              <a:t>       </a:t>
            </a:r>
            <a:r>
              <a:rPr sz="1800"/>
              <a:t>这些年，媒体报道了个别老师道德败坏、贪赃枉法的事，对这些害群之马要清除出教师队伍，并依法进行惩处，对侵害学生的行为必须零容忍。</a:t>
            </a:r>
          </a:p>
          <a:p>
            <a:pPr marL="0" indent="0" algn="just" fontAlgn="auto">
              <a:lnSpc>
                <a:spcPct val="150000"/>
              </a:lnSpc>
              <a:buNone/>
            </a:pPr>
            <a:r>
              <a:rPr lang="en-US" sz="1800"/>
              <a:t>       </a:t>
            </a:r>
            <a:r>
              <a:rPr sz="1800"/>
              <a:t>“三寸粉笔，三尺讲台系国运；一颗丹心，一生秉烛铸民魂。”今天的学生就是未来实现中华民族伟大复兴中国梦的主力军，广大教师就是打造这支中华民族“梦之队”的筑梦人。希望全国广大教师把全部精力和满腔真情献给教育事业，在教书育人的工作中不断创造新业绩。</a:t>
            </a:r>
          </a:p>
          <a:p>
            <a:pPr marL="0" indent="0" algn="just" fontAlgn="auto">
              <a:lnSpc>
                <a:spcPct val="150000"/>
              </a:lnSpc>
              <a:buNone/>
            </a:pPr>
            <a:r>
              <a:rPr sz="1800" b="1"/>
              <a:t>在同北京师范大学师生代表座谈时的讲话（2014年9月9日），《人民日报》2014年9月10日</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发展教育事业，广大教师责任重大、使命光荣。希望你们牢记使命、不忘初衷，扎根西部、服务学生，努力做教育改革的奋进者、教育扶贫的先行者、学生成长的引导者，为贫困地区教育事业发展、为祖国下一代健康成长继续作出自己的贡献。</a:t>
            </a:r>
          </a:p>
          <a:p>
            <a:pPr marL="0" indent="0" algn="just" fontAlgn="auto">
              <a:lnSpc>
                <a:spcPct val="150000"/>
              </a:lnSpc>
              <a:buNone/>
            </a:pPr>
            <a:r>
              <a:rPr lang="en-US" sz="1800"/>
              <a:t>      </a:t>
            </a:r>
            <a:r>
              <a:rPr lang="en-US" sz="1800" b="1"/>
              <a:t> </a:t>
            </a:r>
            <a:r>
              <a:rPr sz="1800" b="1"/>
              <a:t>给“国培计划（2014）”北京师范大学贵州研修班参训教师的回信（2015年9月9日），《人民日报》2015年9月10日</a:t>
            </a:r>
          </a:p>
          <a:p>
            <a:pPr marL="0" indent="0" algn="just" fontAlgn="auto">
              <a:lnSpc>
                <a:spcPct val="150000"/>
              </a:lnSpc>
              <a:buNone/>
            </a:pPr>
            <a:endParaRPr sz="1800"/>
          </a:p>
          <a:p>
            <a:pPr marL="0" indent="0" algn="just" fontAlgn="auto">
              <a:lnSpc>
                <a:spcPct val="150000"/>
              </a:lnSpc>
              <a:buNone/>
            </a:pPr>
            <a:r>
              <a:rPr lang="en-US" sz="1800"/>
              <a:t>       </a:t>
            </a:r>
            <a:r>
              <a:rPr sz="1800"/>
              <a:t>李保国同志35年如一日，坚持全心全意为人民服务的宗旨，长期奋战在扶贫攻坚和科技创新第一线，把毕生精力投入到山区生态建设和科技富民事业之中，用自己的模范行动彰显了共产党员的优秀品格，事迹感人至深。李保国同志堪称新时期共产党人的楷模，知识分子的优秀代表，太行山上的新愚公。广大党员、干部和教育、科技工作者要学习李保国同志心系群众、扎实苦干、奋发有为、无私奉献的高尚精神，自觉为人民服务、为人民造福，努力做出无愧于时代的业绩。</a:t>
            </a:r>
          </a:p>
          <a:p>
            <a:pPr marL="0" indent="0" algn="just" fontAlgn="auto">
              <a:lnSpc>
                <a:spcPct val="150000"/>
              </a:lnSpc>
              <a:buNone/>
            </a:pPr>
            <a:r>
              <a:rPr lang="en-US" sz="1800"/>
              <a:t>       </a:t>
            </a:r>
            <a:r>
              <a:rPr sz="1800" b="1"/>
              <a:t>对李保国同志先进事迹作出的批示（2016年6月），《人民日报》2016年6月13日</a:t>
            </a:r>
            <a:endParaRPr sz="1800"/>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教育决定着人类的今天，也决定着人类的未来。基础教育在国民教育体系中处于基础性、先导性地位，必须把握好定位，全面贯彻落实党的教育方针，从多方面采取措施，努力把我国基础教育越办越好。广大教师要做学生锤炼品格的引路人，做学生学习知识的引路人，做学生创新思维的引路人，做学生奉献祖国的引路人。</a:t>
            </a:r>
          </a:p>
          <a:p>
            <a:pPr marL="0" indent="0" algn="just" fontAlgn="auto">
              <a:lnSpc>
                <a:spcPct val="150000"/>
              </a:lnSpc>
              <a:buNone/>
            </a:pPr>
            <a:r>
              <a:rPr lang="en-US" sz="1800"/>
              <a:t>       </a:t>
            </a:r>
            <a:r>
              <a:rPr sz="1800"/>
              <a:t>教师是传播知识、传播思想、传播真理的工作，是塑造灵魂、塑造生命、塑造人的工作，理应受到尊敬，要在全社会弘扬尊师重教的良好风尚。</a:t>
            </a:r>
          </a:p>
          <a:p>
            <a:pPr marL="0" indent="0" algn="just" fontAlgn="auto">
              <a:lnSpc>
                <a:spcPct val="150000"/>
              </a:lnSpc>
              <a:buNone/>
            </a:pPr>
            <a:r>
              <a:rPr lang="en-US" sz="1800"/>
              <a:t>       </a:t>
            </a:r>
            <a:r>
              <a:rPr sz="1800"/>
              <a:t>一个人遇到好老师是人生的幸运，一个学校拥有好老师是学校的光荣，一个民族源源不断涌现出一批又一批好老师则是民族的希望。自古以来，中华民族就有尊师重教、崇智尚学的优良传统。党和国家事业发展需要一支宏大的师德高尚、业务精湛、结构合理、充满活力的高素质专业化教师队伍，需要一大批好老师。长期以来，广大教师为教育事业付出了辛劳、奉献了力量、贡献了才智，要在广大教师中、在全社会大力宣传和弘扬优秀教师的先进事迹和高尚品德。希望广大教师认清肩负的使命和责任，教育和引导学生热爱祖国、热爱人民、热爱中国共产党，教育和引导学生心中要有国家和民族、意识到肩负的责任，牢固树立为祖国服务、为人民服务的意识，立志成为党和人民需要的人才。各级党委和政府要</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zh-CN" sz="1800"/>
              <a:t>满</a:t>
            </a:r>
            <a:r>
              <a:rPr sz="1800">
                <a:sym typeface="+mn-ea"/>
              </a:rPr>
              <a:t>腔热情关心教师，让广大教师安心从教、热心从教、舒心从教、静心从教，让广大教师在岗位上有幸福感、事业上有成就感、社会上有荣誉感，让教师成为让人羡慕的职业。</a:t>
            </a:r>
            <a:endParaRPr sz="1800"/>
          </a:p>
          <a:p>
            <a:pPr marL="0" indent="0" algn="just" fontAlgn="auto">
              <a:lnSpc>
                <a:spcPct val="150000"/>
              </a:lnSpc>
              <a:buNone/>
            </a:pPr>
            <a:r>
              <a:rPr lang="en-US" sz="1800" b="1">
                <a:sym typeface="+mn-ea"/>
              </a:rPr>
              <a:t>       </a:t>
            </a:r>
            <a:r>
              <a:rPr sz="1800" b="1">
                <a:sym typeface="+mn-ea"/>
              </a:rPr>
              <a:t>在北京市八一学校考察时的讲话（2016年9月9日），《人民日报》2016年9月10日</a:t>
            </a:r>
            <a:endParaRPr sz="1800"/>
          </a:p>
          <a:p>
            <a:pPr marL="0" indent="0" algn="just" fontAlgn="auto">
              <a:lnSpc>
                <a:spcPct val="150000"/>
              </a:lnSpc>
              <a:buNone/>
            </a:pPr>
            <a:endParaRPr lang="zh-CN" sz="1800"/>
          </a:p>
          <a:p>
            <a:pPr marL="0" indent="0" algn="just" fontAlgn="auto">
              <a:lnSpc>
                <a:spcPct val="150000"/>
              </a:lnSpc>
              <a:buNone/>
            </a:pPr>
            <a:r>
              <a:rPr lang="en-US" altLang="zh-CN" sz="1800"/>
              <a:t>       </a:t>
            </a:r>
            <a:r>
              <a:rPr lang="zh-CN" sz="1800"/>
              <a:t>教师是人类灵魂的工程师，承担着神圣使命。传道者自己首先要明道、信道。高校教师要坚持教育者先受教育，努力成为先进思想文化的传播者、党执政的坚定支持者，更好担起学生健康成长指导者和引路人的责任。要加强师德师风建设，坚持教书和育人相统一，坚持言传和身教相统一，坚持潜心问道和关注社会相统一，坚持学术自由和学术规范相统一，引导广大教师以德立身、以德立学、以德施教。</a:t>
            </a:r>
          </a:p>
          <a:p>
            <a:pPr marL="0" indent="0" algn="just" fontAlgn="auto">
              <a:lnSpc>
                <a:spcPct val="150000"/>
              </a:lnSpc>
              <a:buNone/>
            </a:pPr>
            <a:r>
              <a:rPr lang="en-US" altLang="zh-CN" sz="1800"/>
              <a:t>      </a:t>
            </a:r>
            <a:r>
              <a:rPr lang="en-US" altLang="zh-CN" sz="1800" b="1"/>
              <a:t> </a:t>
            </a:r>
            <a:r>
              <a:rPr lang="zh-CN" sz="1800" b="1"/>
              <a:t>在全国高校思想政治工作会议上的讲话（2016年12月7日），《人民日报》2016年12月9日</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黄大年同志秉持科技报国理想，把为祖国富强、民族振兴、人民幸福贡献力量作为毕生追求，为我国教育科研事业作出了突出贡献，他的先进事迹感人肺腑。</a:t>
            </a:r>
          </a:p>
          <a:p>
            <a:pPr marL="0" indent="0" algn="just" fontAlgn="auto">
              <a:lnSpc>
                <a:spcPct val="150000"/>
              </a:lnSpc>
              <a:buNone/>
            </a:pPr>
            <a:r>
              <a:rPr lang="en-US" sz="1800"/>
              <a:t>       </a:t>
            </a:r>
            <a:r>
              <a:rPr sz="1800"/>
              <a:t>我们要以黄大年同志为榜样，学习他心有大我、至诚报国的爱国情怀，学习他教书育人、敢为人先的敬业精神，学习他淡泊名利、甘于奉献的高尚情操，把爱国之情、报国之志融入祖国改革发展的伟大事业之中、融入人民创造历史的伟大奋斗之中，从自己做起，从本职岗位做起，为实现“两个一百年”奋斗目标、实现中华民族伟大复兴的中国梦贡献智慧和力量。</a:t>
            </a:r>
          </a:p>
          <a:p>
            <a:pPr marL="0" indent="0" algn="just" fontAlgn="auto">
              <a:lnSpc>
                <a:spcPct val="150000"/>
              </a:lnSpc>
              <a:buNone/>
            </a:pPr>
            <a:r>
              <a:rPr lang="en-US" sz="1800"/>
              <a:t>       </a:t>
            </a:r>
            <a:r>
              <a:rPr sz="1800" b="1"/>
              <a:t>对黄大年同志先进事迹作出的指示（2017年5月），《人民日报》2017年5月26日</a:t>
            </a:r>
          </a:p>
          <a:p>
            <a:pPr marL="0" algn="just" fontAlgn="auto">
              <a:lnSpc>
                <a:spcPct val="150000"/>
              </a:lnSpc>
              <a:buClrTx/>
              <a:buSzTx/>
              <a:buNone/>
            </a:pPr>
            <a:r>
              <a:rPr lang="en-US" sz="1800" b="1"/>
              <a:t>       </a:t>
            </a:r>
            <a:r>
              <a:rPr sz="1800"/>
              <a:t>建设高素质教师队伍。人才培养，关键在教师。教师队伍素质直接决定着大学办学能力和水平。建设社会主义现代化强国，需要一大批各方面各领域的优秀人才。这对我们教师队伍能力和水平提出了新的更高的要求。同样，随着信息化不断发展，知识获取方式和传授方式、教和学关系都发生了革命性变化。这也对教师队伍能力和水平提出了新的更高的要求。</a:t>
            </a:r>
          </a:p>
          <a:p>
            <a:pPr marL="0" algn="just" fontAlgn="auto">
              <a:lnSpc>
                <a:spcPct val="150000"/>
              </a:lnSpc>
              <a:buClrTx/>
              <a:buSzTx/>
              <a:buNone/>
            </a:pPr>
            <a:r>
              <a:rPr lang="en-US" sz="1800"/>
              <a:t>       </a:t>
            </a:r>
            <a:r>
              <a:rPr sz="1800"/>
              <a:t>建设政治素质过硬、业务能力精湛、育人水平高超的高素质教师队伍是大学建设的基础性工作。要从培养社会主义建设者和接班人的高度，考虑大学师资队伍的素质要求、人员构成、培训体系等。高素</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sz="1800"/>
              <a:t>质教师队伍是由一个一个好老师组成的，也是由一个一个好老师带出来的。2014年教师节时我同北京师范大学的师生代表座谈时就如何做一名好老师提出了4点要求，即：要有理想信念、有道德情操、有扎实学识、有仁爱之心。我今天再强调一下。</a:t>
            </a:r>
          </a:p>
          <a:p>
            <a:pPr marL="0" indent="0" algn="just" fontAlgn="auto">
              <a:lnSpc>
                <a:spcPct val="150000"/>
              </a:lnSpc>
              <a:buNone/>
            </a:pPr>
            <a:r>
              <a:rPr lang="en-US" sz="1800"/>
              <a:t>       </a:t>
            </a:r>
            <a:r>
              <a:rPr sz="1800"/>
              <a:t>古人说：“师者，人之模范也。”在学生眼里，老师是“吐辞为经、举足为法”，一言一行都给学生以极大影响。教师思想政治状况具有很强的示范性。要坚持教育者先受教育，让教师更好担当起学生健康成长指导者和引路人责任。</a:t>
            </a:r>
          </a:p>
          <a:p>
            <a:pPr marL="0" indent="0" algn="just" fontAlgn="auto">
              <a:lnSpc>
                <a:spcPct val="150000"/>
              </a:lnSpc>
              <a:buNone/>
            </a:pPr>
            <a:r>
              <a:rPr lang="en-US" sz="1800"/>
              <a:t>       </a:t>
            </a:r>
            <a:r>
              <a:rPr sz="1800"/>
              <a:t>评价教师队伍素质的第一标准应该是师德师风。师德师风建设应该是每一所学校常抓不懈的工作，既要有严格制度规定，也要有日常教育督导。我们的教师队伍师德师风总体是好的，绝大多数老师都敬重学问、关爱学生、严于律己、为人师表，受到学生尊敬和爱戴。同时，也要看到教师队伍中存在的一些问题。对出现的问题，我们要高度重视，认真解决。要引导教师把教书育人和自我修养结合起来，做到以德立身、以德立学、以德施教。</a:t>
            </a:r>
          </a:p>
          <a:p>
            <a:pPr marL="0" indent="0" algn="just" fontAlgn="auto">
              <a:lnSpc>
                <a:spcPct val="150000"/>
              </a:lnSpc>
              <a:buNone/>
            </a:pPr>
            <a:r>
              <a:rPr lang="en-US" sz="1800"/>
              <a:t>       </a:t>
            </a:r>
            <a:r>
              <a:rPr sz="1800" b="1"/>
              <a:t>在北京大学师生座谈会上的讲话（2018年5月2日），《人民日报》2018年5月3日</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长期以来，广大教师贯彻党的教育方针，教书育人，呕心沥血，默默奉献，为国家发展和民族振兴作出了重大贡献。教师是人类灵魂的工程师，是人类文明的传承者，承载着传播知识、传播思想、传播真理，塑造灵魂、塑造生命、塑造新人的时代重任。全党全社会要弘扬尊师重教的社会风尚，努力提高教师政治地位、社会地位、职业地位，让广大教师享有应有的社会声望，在教书育人岗位上为党和人民事业作出新的更大的贡献。</a:t>
            </a:r>
          </a:p>
          <a:p>
            <a:pPr marL="0" indent="0" algn="just" fontAlgn="auto">
              <a:lnSpc>
                <a:spcPct val="150000"/>
              </a:lnSpc>
              <a:buNone/>
            </a:pPr>
            <a:r>
              <a:rPr lang="en-US" sz="1800"/>
              <a:t>       </a:t>
            </a:r>
            <a:r>
              <a:rPr sz="1800"/>
              <a:t>在实践中，我们就教育改革发展提出一系列新理念新思想新观点，主要有以下几个方面，坚持党对教育事业的全面领导，坚持把立德树人作为根本任务，坚持优先发展教育事业，坚持社会主义办学方向，坚持扎根中国大地办教育，坚持以人民为中心发展教育，坚持深化教育改革创新，坚持把服务中华民族伟大复兴作为教育的重要使命，坚持把教师队伍建设作为基础工作。这是我们对我国教育事业规律性认识的深化，来之不易，要始终坚持并不断丰富发展。</a:t>
            </a:r>
          </a:p>
          <a:p>
            <a:pPr marL="0" indent="0" algn="just" fontAlgn="auto">
              <a:lnSpc>
                <a:spcPct val="150000"/>
              </a:lnSpc>
              <a:buNone/>
            </a:pPr>
            <a:r>
              <a:rPr lang="en-US" sz="1800"/>
              <a:t>       </a:t>
            </a:r>
            <a:r>
              <a:rPr sz="1800"/>
              <a:t>建设社会主义现代化强国，对教师队伍建设提出新的更高要求，也对全党全社会尊师重教提出新的更高要求。人民教师无上光荣，每个教师都要珍惜这份光荣，爱惜这份职业，严格要求自己，不断完善自己。做老师就要执着于教书育人，有热爱教育的定力、淡泊名利的坚守。随着办学条件不断改善，教育投入要更多向教师倾斜，不断提高教师待遇，让广大教师安心从教、热心从教。对教师队伍中存在的</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sz="1800"/>
              <a:t>问题，要坚决依法依纪予以严惩。</a:t>
            </a:r>
          </a:p>
          <a:p>
            <a:pPr marL="0" indent="0" algn="just" fontAlgn="auto">
              <a:lnSpc>
                <a:spcPct val="150000"/>
              </a:lnSpc>
              <a:buNone/>
            </a:pPr>
            <a:r>
              <a:rPr lang="en-US" sz="1800"/>
              <a:t>       </a:t>
            </a:r>
            <a:r>
              <a:rPr sz="1800" b="1"/>
              <a:t>在全国教育大会上的讲话（2018年9月10日），《人民日报》2018年9月11日</a:t>
            </a:r>
          </a:p>
          <a:p>
            <a:pPr marL="0" indent="0" algn="just" fontAlgn="auto">
              <a:lnSpc>
                <a:spcPct val="150000"/>
              </a:lnSpc>
              <a:buNone/>
            </a:pPr>
            <a:r>
              <a:rPr lang="en-US" sz="1800"/>
              <a:t>       </a:t>
            </a:r>
            <a:r>
              <a:rPr sz="1800"/>
              <a:t>办好思想政治理论课关键在教师，关键在发挥教师的积极性、主动性、创造性。思政课教师，要给学生心灵埋下真善美的种子，引导学生扣好人生第一粒扣子。第一，政治要强，让有信仰的人讲信仰，善于从政治上看问题，在大是大非面前保持政治清醒。第二，情怀要深，保持家国情怀，心里装着国家和民族，在党和人民的伟大实践中关注时代、关注社会，汲取养分、丰富思想。第三，思维要新，学会辩证唯物主义和历史唯物主义，创新课堂教学，给学生深刻的学习体验，引导学生树立正确的理想信念、学会正确的思维方法。第四，视野要广，有知识视野、国际视野、历史视野，通过生动、深入、具体的纵横比较，把一些道理讲明白、讲清楚。第五，自律要严，做到课上课下一致、网上网下一致，自觉弘扬主旋律，积极传递正能量。第六，人格要正，有人格，才有吸引力。亲其师，才能信其道。要有堂堂正正的人格，用高尚的人格感染学生、赢得学生，用真理的力量感召学生，以深厚的理论功底赢得学生，自觉做为学为人的表率，做让学生喜爱的人。</a:t>
            </a:r>
            <a:endParaRPr sz="1800" b="1"/>
          </a:p>
          <a:p>
            <a:pPr marL="0" indent="0" algn="just" fontAlgn="auto">
              <a:lnSpc>
                <a:spcPct val="150000"/>
              </a:lnSpc>
              <a:buNone/>
            </a:pPr>
            <a:r>
              <a:rPr lang="en-US" sz="1800" b="1"/>
              <a:t>       </a:t>
            </a:r>
            <a:r>
              <a:rPr sz="1800" b="1"/>
              <a:t>在学校思想政治理论课教师座谈会上的讲话（2019年3月18日），《人民日报》2019年3月19日</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面对突如其来的新冠肺炎疫情，全国广大教师迎难而上，奋战在抗击疫情和“停课不停学、不停教”两条战线上，守护亿万学生身心健康，支撑起世界上最大规模的在线教育，为抗击疫情作出了重要贡献。今年是决胜全面建成小康社会、决战脱贫攻坚之年，全国广大教师用爱心和智慧阻断贫困代际传递，点亮万千乡村孩子的人生梦想，展现了当代人民教师的高尚师德和责任担当。希望广大教师不忘立德树人初心，牢记为党育人、为国育才使命，积极探索新时代教育教学方法，不断提升教书育人本领，为培养德智体美劳全面发展的社会主义建设者和接班人作出新的更大贡献。</a:t>
            </a:r>
          </a:p>
          <a:p>
            <a:pPr marL="0" indent="0" algn="just" fontAlgn="auto">
              <a:lnSpc>
                <a:spcPct val="150000"/>
              </a:lnSpc>
              <a:buNone/>
            </a:pPr>
            <a:r>
              <a:rPr lang="en-US" sz="1800"/>
              <a:t>       </a:t>
            </a:r>
            <a:r>
              <a:rPr sz="1800"/>
              <a:t>各级党委和政府要满腔热情关心教师，让教师真正成为最受社会尊重和令人羡慕的职业，在全社会营造尊师重教的良好风尚。要统筹做好常态化疫情防控和教育教学工作，确保全面复学、正常复学、安全复学。</a:t>
            </a:r>
          </a:p>
          <a:p>
            <a:pPr marL="0" indent="0" algn="just" fontAlgn="auto">
              <a:lnSpc>
                <a:spcPct val="150000"/>
              </a:lnSpc>
              <a:buNone/>
            </a:pPr>
            <a:r>
              <a:rPr lang="en-US" sz="1800"/>
              <a:t>       </a:t>
            </a:r>
            <a:r>
              <a:rPr sz="1800" b="1"/>
              <a:t>在教师节到来之际向全国广大教师和教育工作者致以节日祝贺和诚挚慰问（2020年9月9日），《人民日报》2020年9月10日</a:t>
            </a:r>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教师是教育工作的中坚力量。有高质量的教师，才会有高质量的教育。做好老师，就要执着于教书育人，有热爱教育的定力、淡泊名利的坚守，就要有理想信念、有道德情操、有扎实学识、有仁爱之心。广大思想政治理论课教师，政治要强、情怀要深、思维要新、视野要广、自律要严、人格要正。要把师德师风建设摆在首要位置，引导广大教师继承发扬老一辈教育工作者“捧着一颗心来，不带半根草去”的精神，以赤诚之心、奉献之心、仁爱之心投身教育事业。要加强中西部欠发达地区教师定向培养和精准培训，深入实施乡村教师支持计划。要在全党全社会大力弘扬尊师重教的社会风尚，推动形成优秀人才竞相从教、广大教师尽展其才、好老师不断涌现的良好局面。</a:t>
            </a:r>
          </a:p>
          <a:p>
            <a:pPr marL="0" indent="0" algn="just" fontAlgn="auto">
              <a:lnSpc>
                <a:spcPct val="150000"/>
              </a:lnSpc>
              <a:buNone/>
            </a:pPr>
            <a:r>
              <a:rPr lang="en-US" sz="1800"/>
              <a:t>       </a:t>
            </a:r>
            <a:r>
              <a:rPr sz="1800" b="1"/>
              <a:t>在看望参加全国政协十三届四次会议的医药卫生界教育界委员时的讲话（2021年3月6日），《人民日报》2021年3月7日</a:t>
            </a:r>
          </a:p>
          <a:p>
            <a:pPr marL="0" indent="0" algn="just" fontAlgn="auto">
              <a:lnSpc>
                <a:spcPct val="150000"/>
              </a:lnSpc>
              <a:buNone/>
            </a:pPr>
            <a:endParaRPr sz="1800"/>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t>       </a:t>
            </a:r>
            <a:r>
              <a:rPr sz="1800"/>
              <a:t>教师是教育工作的中坚力量，没有高水平的师资队伍，就很难培养出高水平的创新人才，也很难产生高水平的创新成果。大学教师对学生承担着传授知识、培养能力、塑造正确人生观的职责。教师要成为大先生，做学生为学、为事、为人的示范，促进学生成长为全面发展的人。要研究真问题，着眼世界学术前沿和国家重大需求，致力于解决实际问题，善于学习新知识、新技术、新理论。要坚定信念，始终同党和人民站在一起，自觉做中国特色社会主义的坚定信仰者和忠实实践者。</a:t>
            </a:r>
          </a:p>
          <a:p>
            <a:pPr marL="0" indent="0" algn="just" fontAlgn="auto">
              <a:lnSpc>
                <a:spcPct val="150000"/>
              </a:lnSpc>
              <a:buNone/>
            </a:pPr>
            <a:r>
              <a:rPr lang="en-US" sz="1800"/>
              <a:t>       </a:t>
            </a:r>
            <a:r>
              <a:rPr sz="1800" b="1"/>
              <a:t>在清华大学考察时的讲话（2021年4月19日），《人民日报》2021年4月20日</a:t>
            </a:r>
            <a:r>
              <a:rPr lang="en-US" sz="1800" b="1"/>
              <a:t>       </a:t>
            </a:r>
            <a:endParaRPr sz="1800" b="1"/>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838200" y="512445"/>
            <a:ext cx="10515600" cy="6222365"/>
          </a:xfrm>
        </p:spPr>
        <p:txBody>
          <a:bodyPr>
            <a:noAutofit/>
          </a:bodyPr>
          <a:lstStyle/>
          <a:p>
            <a:pPr marL="0" indent="0" algn="just" fontAlgn="auto">
              <a:lnSpc>
                <a:spcPct val="150000"/>
              </a:lnSpc>
              <a:buNone/>
            </a:pPr>
            <a:r>
              <a:rPr lang="en-US" sz="1800">
                <a:sym typeface="+mn-ea"/>
              </a:rPr>
              <a:t>       </a:t>
            </a:r>
            <a:r>
              <a:rPr sz="1800">
                <a:sym typeface="+mn-ea"/>
              </a:rPr>
              <a:t>你们以黄大年同志为榜样，立足本职岗位，凝聚团队力量，在教书育人、科研创新等方面取得了可喜成绩，我感到很高兴。</a:t>
            </a:r>
            <a:endParaRPr sz="1800"/>
          </a:p>
          <a:p>
            <a:pPr marL="0" indent="0" algn="just" fontAlgn="auto">
              <a:lnSpc>
                <a:spcPct val="150000"/>
              </a:lnSpc>
              <a:buNone/>
            </a:pPr>
            <a:r>
              <a:rPr lang="en-US" sz="1800">
                <a:sym typeface="+mn-ea"/>
              </a:rPr>
              <a:t>       </a:t>
            </a:r>
            <a:r>
              <a:rPr sz="1800">
                <a:sym typeface="+mn-ea"/>
              </a:rPr>
              <a:t>好老师要做到学为人师、行为世范。希望你们继续学习弘扬黄大年同志等优秀教师的高尚精神，同全国高校广大教师一道，立德修身，潜心治学，开拓创新，真正把为学、为事、为人统一起来，当好学生成长的引路人，为培养德智体美劳全面发展的社会主义建设者和接班人、全面建设社会主义现代化国家不断作出新贡献。</a:t>
            </a:r>
            <a:endParaRPr sz="1800"/>
          </a:p>
          <a:p>
            <a:pPr marL="0" indent="0" algn="just" fontAlgn="auto">
              <a:lnSpc>
                <a:spcPct val="150000"/>
              </a:lnSpc>
              <a:buNone/>
            </a:pPr>
            <a:r>
              <a:rPr lang="en-US" sz="1800">
                <a:sym typeface="+mn-ea"/>
              </a:rPr>
              <a:t>       </a:t>
            </a:r>
            <a:r>
              <a:rPr sz="1800">
                <a:sym typeface="+mn-ea"/>
              </a:rPr>
              <a:t>教师节即将来临，我向你们、向全国广大教师致以节日的祝贺和诚挚的祝福！</a:t>
            </a:r>
            <a:endParaRPr sz="1800"/>
          </a:p>
          <a:p>
            <a:pPr marL="0" indent="0" algn="just" fontAlgn="auto">
              <a:lnSpc>
                <a:spcPct val="150000"/>
              </a:lnSpc>
              <a:buNone/>
            </a:pPr>
            <a:r>
              <a:rPr lang="en-US" sz="1800" b="1">
                <a:sym typeface="+mn-ea"/>
              </a:rPr>
              <a:t>       </a:t>
            </a:r>
            <a:r>
              <a:rPr sz="1800" b="1">
                <a:sym typeface="+mn-ea"/>
              </a:rPr>
              <a:t>给全国高校黄大年式教师团队代表的回信（2021年9月8日），新华社北京2021年9月9日电</a:t>
            </a:r>
            <a:endParaRPr sz="1800" b="1"/>
          </a:p>
          <a:p>
            <a:pPr marL="0" indent="0" algn="just" fontAlgn="auto">
              <a:lnSpc>
                <a:spcPct val="150000"/>
              </a:lnSpc>
              <a:buNone/>
            </a:pPr>
            <a:endParaRPr sz="1800"/>
          </a:p>
        </p:txBody>
      </p:sp>
      <p:sp>
        <p:nvSpPr>
          <p:cNvPr id="4" name="内容占位符 2"/>
          <p:cNvSpPr>
            <a:spLocks noGrp="1"/>
          </p:cNvSpPr>
          <p:nvPr/>
        </p:nvSpPr>
        <p:spPr>
          <a:xfrm>
            <a:off x="0" y="6527800"/>
            <a:ext cx="12192000" cy="332105"/>
          </a:xfrm>
          <a:prstGeom prst="rect">
            <a:avLst/>
          </a:prstGeom>
          <a:solidFill>
            <a:srgbClr val="C00000"/>
          </a:solidFill>
        </p:spPr>
        <p:txBody>
          <a:bodyPr vert="horz" lIns="91440" tIns="45720" rIns="91440" bIns="45720" rtlCol="0">
            <a:normAutofit fontScale="67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
        <p:nvSpPr>
          <p:cNvPr id="5" name="内容占位符 2"/>
          <p:cNvSpPr>
            <a:spLocks noGrp="1"/>
          </p:cNvSpPr>
          <p:nvPr/>
        </p:nvSpPr>
        <p:spPr>
          <a:xfrm>
            <a:off x="-635" y="0"/>
            <a:ext cx="12192000" cy="275590"/>
          </a:xfrm>
          <a:prstGeom prst="rect">
            <a:avLst/>
          </a:prstGeom>
          <a:solidFill>
            <a:srgbClr val="C00000"/>
          </a:solidFill>
        </p:spPr>
        <p:txBody>
          <a:bodyPr vert="horz" lIns="91440" tIns="45720" rIns="91440" bIns="45720" rtlCol="0">
            <a:normAutofit fontScale="5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zh-CN" altLang="en-US" sz="2800" b="1">
              <a:solidFill>
                <a:srgbClr val="FFFF00"/>
              </a:solidFill>
              <a:latin typeface="黑体" panose="02010609060101010101" charset="-122"/>
              <a:ea typeface="黑体" panose="02010609060101010101" charset="-122"/>
            </a:endParaRPr>
          </a:p>
        </p:txBody>
      </p:sp>
    </p:spTree>
  </p:cSld>
  <p:clrMapOvr>
    <a:masterClrMapping/>
  </p:clrMapOvr>
  <mc:AlternateContent xmlns:mc="http://schemas.openxmlformats.org/markup-compatibility/2006" xmlns:p14="http://schemas.microsoft.com/office/powerpoint/2010/main">
    <mc:Choice Requires="p14">
      <p:transition/>
    </mc:Choice>
    <mc:Fallback xmlns="">
      <p:transition/>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TotalTime>
  <Words>3902</Words>
  <Application>Microsoft Office PowerPoint</Application>
  <PresentationFormat>宽屏</PresentationFormat>
  <Paragraphs>87</Paragraphs>
  <Slides>23</Slides>
  <Notes>0</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23</vt:i4>
      </vt:variant>
    </vt:vector>
  </HeadingPairs>
  <TitlesOfParts>
    <vt:vector size="29" baseType="lpstr">
      <vt:lpstr>Arial</vt:lpstr>
      <vt:lpstr>等线 Light</vt:lpstr>
      <vt:lpstr>方正粗黑宋简体</vt:lpstr>
      <vt:lpstr>黑体</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gao</cp:lastModifiedBy>
  <cp:revision>257</cp:revision>
  <dcterms:created xsi:type="dcterms:W3CDTF">2021-03-23T02:39:00Z</dcterms:created>
  <dcterms:modified xsi:type="dcterms:W3CDTF">2021-09-22T02:00:08Z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2052-11.1.0.10700</vt:lpwstr>
  </property>
  <property fmtid="{D5CDD505-2E9C-101B-9397-08002B2CF9AE}" pid="3" name="ICV">
    <vt:lpwstr>2C413AFBE4984C0CBA3CEA490FD38DD9</vt:lpwstr>
  </property>
  <property fmtid="{D5CDD505-2E9C-101B-9397-08002B2CF9AE}" pid="4" name="KSOSaveFontToCloudKey">
    <vt:lpwstr>207895518_cloud</vt:lpwstr>
  </property>
</Properties>
</file>