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85" r:id="rId2"/>
    <p:sldId id="1046" r:id="rId3"/>
    <p:sldId id="1231" r:id="rId4"/>
    <p:sldId id="1232" r:id="rId5"/>
    <p:sldId id="1237" r:id="rId6"/>
    <p:sldId id="1235" r:id="rId7"/>
    <p:sldId id="1236" r:id="rId8"/>
    <p:sldId id="1238" r:id="rId9"/>
  </p:sldIdLst>
  <p:sldSz cx="12192000" cy="6858000"/>
  <p:notesSz cx="7099300" cy="10234613"/>
  <p:custDataLst>
    <p:tags r:id="rId1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3399"/>
    <a:srgbClr val="009DD9"/>
    <a:srgbClr val="0066FF"/>
    <a:srgbClr val="FFFFCC"/>
    <a:srgbClr val="0000FF"/>
    <a:srgbClr val="006600"/>
    <a:srgbClr val="6699FF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92344" autoAdjust="0"/>
  </p:normalViewPr>
  <p:slideViewPr>
    <p:cSldViewPr showGuides="1">
      <p:cViewPr varScale="1">
        <p:scale>
          <a:sx n="73" d="100"/>
          <a:sy n="73" d="100"/>
        </p:scale>
        <p:origin x="78" y="444"/>
      </p:cViewPr>
      <p:guideLst>
        <p:guide orient="horz" pos="913"/>
        <p:guide pos="3799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163" y="-72"/>
      </p:cViewPr>
      <p:guideLst>
        <p:guide orient="horz" pos="3224"/>
        <p:guide pos="221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E18B7DB-D3FC-48DD-9BF5-824BEBEAA046}" type="datetimeFigureOut">
              <a:rPr lang="zh-CN" altLang="en-US"/>
              <a:t>2023/12/22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069F36B-4D72-4779-A657-359BAC25BB31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7089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E045F9D-B5ED-4561-A471-58EAE9BFD04E}" type="datetimeFigureOut">
              <a:rPr lang="zh-CN" altLang="en-US"/>
              <a:t>2023/12/22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11" tIns="47156" rIns="94311" bIns="47156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4311" tIns="47156" rIns="94311" bIns="47156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976909-2799-479A-91B1-BE46549EB6F9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4114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8728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620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" y="1089025"/>
            <a:ext cx="12037484" cy="46038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6" name="日期占位符 4"/>
          <p:cNvSpPr txBox="1"/>
          <p:nvPr userDrawn="1"/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en-US" altLang="zh-CN" sz="1200">
              <a:solidFill>
                <a:srgbClr val="045C75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347" y="-1"/>
            <a:ext cx="10972800" cy="77370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A5FC568-1A95-46C0-BB28-79F6EEACD2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0"/>
            <a:ext cx="1710190" cy="82857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876F4-52CC-4FED-B24F-3A668F733D2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8E4DB-A785-4133-A09E-0DD02552C4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7ED94-9206-4C78-8554-4A67C136EE2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8DC4-6E5F-4149-A412-5B54906B3EE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FFA9-DC3C-4A40-9CF5-80BEE007C8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7731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7" name="标题占位符 8"/>
          <p:cNvSpPr>
            <a:spLocks noGrp="1"/>
          </p:cNvSpPr>
          <p:nvPr>
            <p:ph type="title"/>
          </p:nvPr>
        </p:nvSpPr>
        <p:spPr bwMode="auto">
          <a:xfrm>
            <a:off x="575733" y="98425"/>
            <a:ext cx="109728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28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609600" y="908050"/>
            <a:ext cx="1097280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FFB438D-5C24-41F6-BA83-C990DF545645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773706"/>
            <a:ext cx="12192000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 algn="ctr">
            <a:noFill/>
            <a:miter lim="800000"/>
          </a:ln>
          <a:effectLst/>
          <a:scene3d>
            <a:camera prst="orthographicFront"/>
            <a:lightRig rig="threePt" dir="t"/>
          </a:scene3d>
          <a:sp3d>
            <a:bevelT w="6350"/>
          </a:sp3d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38790"/>
            <a:ext cx="12192000" cy="21602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880865" y="6039290"/>
            <a:ext cx="26084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2023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 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 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28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日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1865530" y="3969060"/>
            <a:ext cx="77858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</a:t>
            </a:r>
            <a:r>
              <a:rPr lang="zh-CN" altLang="en-US" sz="2400" b="1" dirty="0" smtClean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b="1" dirty="0" smtClean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400" b="1" dirty="0" smtClean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XXX</a:t>
            </a:r>
            <a:r>
              <a:rPr lang="zh-CN" altLang="en-US" sz="2400" b="1" dirty="0" smtClean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XXX</a:t>
            </a:r>
            <a:r>
              <a:rPr lang="zh-CN" altLang="en-US" sz="2400" b="1" dirty="0" smtClean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 smtClean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36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50609" y="5487615"/>
            <a:ext cx="38827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400" dirty="0"/>
              <a:t>汇报人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XXX</a:t>
            </a:r>
            <a:endParaRPr lang="en-US" altLang="zh-CN" sz="24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55" y="258430"/>
            <a:ext cx="2899141" cy="9028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613986" y="1826819"/>
            <a:ext cx="89559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年度轨道运载科研团队</a:t>
            </a:r>
            <a:b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807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Box 63"/>
          <p:cNvSpPr txBox="1">
            <a:spLocks noChangeArrowheads="1"/>
          </p:cNvSpPr>
          <p:nvPr/>
        </p:nvSpPr>
        <p:spPr bwMode="auto">
          <a:xfrm>
            <a:off x="65330" y="132020"/>
            <a:ext cx="3857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汇报提纲</a:t>
            </a:r>
          </a:p>
        </p:txBody>
      </p:sp>
      <p:sp>
        <p:nvSpPr>
          <p:cNvPr id="3" name="Line 11"/>
          <p:cNvSpPr>
            <a:spLocks noChangeShapeType="1"/>
          </p:cNvSpPr>
          <p:nvPr/>
        </p:nvSpPr>
        <p:spPr bwMode="auto">
          <a:xfrm>
            <a:off x="4323816" y="1888537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4610836" y="1358770"/>
            <a:ext cx="3872094" cy="52322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zh-CN" altLang="en-US" sz="2800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科研项目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610836" y="3125837"/>
            <a:ext cx="37820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人才培养</a:t>
            </a:r>
          </a:p>
        </p:txBody>
      </p:sp>
      <p:sp>
        <p:nvSpPr>
          <p:cNvPr id="7" name="六边形 6"/>
          <p:cNvSpPr/>
          <p:nvPr/>
        </p:nvSpPr>
        <p:spPr>
          <a:xfrm>
            <a:off x="3787106" y="1358770"/>
            <a:ext cx="612000" cy="484992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FFC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3787126" y="2312548"/>
            <a:ext cx="612000" cy="484992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0070C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3787106" y="3134335"/>
            <a:ext cx="612000" cy="540000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7030A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337025" y="2794768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V="1">
            <a:off x="4323064" y="3641205"/>
            <a:ext cx="3600000" cy="3957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4614223" y="2280046"/>
            <a:ext cx="253762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8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研究成果</a:t>
            </a:r>
          </a:p>
        </p:txBody>
      </p:sp>
      <p:sp>
        <p:nvSpPr>
          <p:cNvPr id="13" name="六边形 12">
            <a:extLst>
              <a:ext uri="{FF2B5EF4-FFF2-40B4-BE49-F238E27FC236}">
                <a16:creationId xmlns:a16="http://schemas.microsoft.com/office/drawing/2014/main" xmlns="" id="{B10D9031-DB38-4E35-83E3-7FB814DBD8E1}"/>
              </a:ext>
            </a:extLst>
          </p:cNvPr>
          <p:cNvSpPr/>
          <p:nvPr/>
        </p:nvSpPr>
        <p:spPr>
          <a:xfrm rot="10800000" flipV="1">
            <a:off x="3783009" y="4138184"/>
            <a:ext cx="612000" cy="469660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FFC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xmlns="" id="{3C83C935-646B-47C2-A7C2-45122E1C85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7025" y="4581453"/>
            <a:ext cx="3600000" cy="3957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11">
            <a:extLst>
              <a:ext uri="{FF2B5EF4-FFF2-40B4-BE49-F238E27FC236}">
                <a16:creationId xmlns:a16="http://schemas.microsoft.com/office/drawing/2014/main" xmlns="" id="{12456709-073D-43F2-8C3C-15C71428C3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7025" y="5517173"/>
            <a:ext cx="3600000" cy="3957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六边形 22">
            <a:extLst>
              <a:ext uri="{FF2B5EF4-FFF2-40B4-BE49-F238E27FC236}">
                <a16:creationId xmlns:a16="http://schemas.microsoft.com/office/drawing/2014/main" xmlns="" id="{C3607E9E-FA4A-406F-80BE-2B3983CD87D2}"/>
              </a:ext>
            </a:extLst>
          </p:cNvPr>
          <p:cNvSpPr/>
          <p:nvPr/>
        </p:nvSpPr>
        <p:spPr>
          <a:xfrm>
            <a:off x="3783009" y="5035513"/>
            <a:ext cx="612000" cy="508878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7030A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BCEF213C-8197-4FDD-83F6-5F2E8370A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-7674"/>
            <a:ext cx="1710190" cy="828579"/>
          </a:xfrm>
          <a:prstGeom prst="rect">
            <a:avLst/>
          </a:prstGeom>
        </p:spPr>
      </p:pic>
      <p:sp>
        <p:nvSpPr>
          <p:cNvPr id="25" name="Text Box 12">
            <a:extLst>
              <a:ext uri="{FF2B5EF4-FFF2-40B4-BE49-F238E27FC236}">
                <a16:creationId xmlns:a16="http://schemas.microsoft.com/office/drawing/2014/main" xmlns="" id="{0034334C-1299-4C76-B745-3F34569AF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825" y="4010090"/>
            <a:ext cx="302966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学术交流</a:t>
            </a:r>
          </a:p>
        </p:txBody>
      </p:sp>
      <p:sp>
        <p:nvSpPr>
          <p:cNvPr id="26" name="Text Box 12">
            <a:extLst>
              <a:ext uri="{FF2B5EF4-FFF2-40B4-BE49-F238E27FC236}">
                <a16:creationId xmlns:a16="http://schemas.microsoft.com/office/drawing/2014/main" xmlns="" id="{2CC75FDC-7D87-4837-A439-AF008CF92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488" y="5013045"/>
            <a:ext cx="37820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平台建设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552E922-302E-40CC-BC68-82DAFEB3DC87}"/>
              </a:ext>
            </a:extLst>
          </p:cNvPr>
          <p:cNvSpPr/>
          <p:nvPr/>
        </p:nvSpPr>
        <p:spPr>
          <a:xfrm>
            <a:off x="3902183" y="6106378"/>
            <a:ext cx="37753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defRPr/>
            </a:pPr>
            <a:r>
              <a:rPr lang="zh-CN" altLang="en-US" dirty="0">
                <a:solidFill>
                  <a:srgbClr val="FF0000"/>
                </a:solidFill>
              </a:rPr>
              <a:t>注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：</a:t>
            </a:r>
            <a:r>
              <a:rPr lang="zh-CN" altLang="en-US" dirty="0">
                <a:solidFill>
                  <a:srgbClr val="FF0000"/>
                </a:solidFill>
              </a:rPr>
              <a:t>汇报时间限</a:t>
            </a:r>
            <a:r>
              <a:rPr lang="en-US" altLang="zh-CN" dirty="0">
                <a:solidFill>
                  <a:srgbClr val="FF0000"/>
                </a:solidFill>
              </a:rPr>
              <a:t>5</a:t>
            </a:r>
            <a:r>
              <a:rPr lang="zh-CN" altLang="en-US" dirty="0">
                <a:solidFill>
                  <a:srgbClr val="FF0000"/>
                </a:solidFill>
              </a:rPr>
              <a:t>分钟，请勿超时！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Tm="115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4076EAE-2C01-4CE1-9F30-7FDE0287A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16601"/>
            <a:ext cx="10972800" cy="519667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一、科研项目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98CF264-E086-4E82-B0EE-20C549E07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493785"/>
            <a:ext cx="10301935" cy="765085"/>
          </a:xfrm>
        </p:spPr>
        <p:txBody>
          <a:bodyPr/>
          <a:lstStyle/>
          <a:p>
            <a:pPr marL="342900" indent="-342900">
              <a:lnSpc>
                <a:spcPct val="120000"/>
              </a:lnSpc>
              <a:buClr>
                <a:srgbClr val="336699"/>
              </a:buClr>
              <a:buFont typeface="Wingdings" pitchFamily="2" charset="2"/>
              <a:buChar char="v"/>
            </a:pPr>
            <a:r>
              <a:rPr kumimoji="1" lang="zh-CN" altLang="en-US" sz="1800" dirty="0">
                <a:solidFill>
                  <a:srgbClr val="333399"/>
                </a:solidFill>
                <a:latin typeface="微软雅黑" pitchFamily="34" charset="-122"/>
                <a:ea typeface="微软雅黑" pitchFamily="34" charset="-122"/>
              </a:rPr>
              <a:t>本年度到账经费*万（其中纵向经费*万），团队人均经费*万</a:t>
            </a:r>
            <a:endParaRPr kumimoji="1" lang="en-US" altLang="zh-CN" sz="1800" dirty="0">
              <a:solidFill>
                <a:srgbClr val="333399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9A50C40D-C6D2-479F-8EA4-DA3C7E114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254486"/>
              </p:ext>
            </p:extLst>
          </p:nvPr>
        </p:nvGraphicFramePr>
        <p:xfrm>
          <a:off x="609600" y="2573904"/>
          <a:ext cx="10245345" cy="1620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069">
                  <a:extLst>
                    <a:ext uri="{9D8B030D-6E8A-4147-A177-3AD203B41FA5}">
                      <a16:colId xmlns:a16="http://schemas.microsoft.com/office/drawing/2014/main" xmlns="" val="99942742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xmlns="" val="4014231217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xmlns="" val="942555109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xmlns="" val="1164315205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xmlns="" val="3415436740"/>
                    </a:ext>
                  </a:extLst>
                </a:gridCol>
              </a:tblGrid>
              <a:tr h="40086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项目来源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项目经费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执行时间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7413320"/>
                  </a:ext>
                </a:extLst>
              </a:tr>
              <a:tr h="406437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887541"/>
                  </a:ext>
                </a:extLst>
              </a:tr>
              <a:tr h="406437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97678831"/>
                  </a:ext>
                </a:extLst>
              </a:tr>
              <a:tr h="40643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经费总计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87272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99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075E08C-F965-4731-84A0-74E35B21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564672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二、研究成果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xmlns="" id="{D2C9EB40-93AE-497F-9851-E879D8D2A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420" y="1493785"/>
            <a:ext cx="9503872" cy="5130570"/>
          </a:xfrm>
        </p:spPr>
        <p:txBody>
          <a:bodyPr/>
          <a:lstStyle/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论文数量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授权专利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科技奖项</a:t>
            </a:r>
          </a:p>
          <a:p>
            <a:pPr marL="0" indent="0">
              <a:buNone/>
            </a:pP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xmlns="" id="{45E51856-7786-491C-8DD6-4CC622A49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818386"/>
              </p:ext>
            </p:extLst>
          </p:nvPr>
        </p:nvGraphicFramePr>
        <p:xfrm>
          <a:off x="1708539" y="1913095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姓 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itchFamily="34" charset="-122"/>
                          <a:ea typeface="微软雅黑" pitchFamily="34" charset="-122"/>
                        </a:rPr>
                        <a:t>SCI</a:t>
                      </a:r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itchFamily="34" charset="-122"/>
                          <a:ea typeface="微软雅黑" pitchFamily="34" charset="-122"/>
                        </a:rPr>
                        <a:t>EI</a:t>
                      </a:r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核心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总  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xmlns="" id="{E6FD2751-9FB4-4B0E-8651-BEBD0119E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424652"/>
              </p:ext>
            </p:extLst>
          </p:nvPr>
        </p:nvGraphicFramePr>
        <p:xfrm>
          <a:off x="1708539" y="3880855"/>
          <a:ext cx="803249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4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774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774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第一发明人姓 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发明专利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实用新型专利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总  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85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5634FF-B27A-4FD0-B040-44A1701F2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7"/>
            <a:ext cx="10972800" cy="609677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三、人才培养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7A97A03A-CCE5-468E-9FFE-647AAE894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80" y="1686397"/>
            <a:ext cx="10869084" cy="5184775"/>
          </a:xfrm>
        </p:spPr>
        <p:txBody>
          <a:bodyPr/>
          <a:lstStyle/>
          <a:p>
            <a:r>
              <a:rPr kumimoji="1" lang="zh-CN" altLang="en-US" sz="1800" dirty="0">
                <a:solidFill>
                  <a:srgbClr val="333399"/>
                </a:solidFill>
                <a:latin typeface="微软雅黑" pitchFamily="34" charset="-122"/>
                <a:ea typeface="微软雅黑" pitchFamily="34" charset="-122"/>
              </a:rPr>
              <a:t>指导硕士研究生*人，博士研究生*人。其中应届毕业硕士研究生*人，应届毕业博士研究生*人。</a:t>
            </a:r>
          </a:p>
        </p:txBody>
      </p:sp>
    </p:spTree>
    <p:extLst>
      <p:ext uri="{BB962C8B-B14F-4D97-AF65-F5344CB8AC3E}">
        <p14:creationId xmlns:p14="http://schemas.microsoft.com/office/powerpoint/2010/main" val="3129303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F824E6D-2AEE-4E45-AB14-801FF8C50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09677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四、学术交流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D9A23DA-6A0D-4D89-817C-5F53B5AA88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B121A19-7591-45C8-B8A3-E716BBB12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73805"/>
            <a:ext cx="5384800" cy="468112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9581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A824D69-7EAF-4CFB-9B60-AFB14ABE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7"/>
            <a:ext cx="10972800" cy="609677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五、平台建设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A4E049E-D611-41C1-BA10-AA4ECBFEE4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99E1F6E-6D41-4CEC-AA01-9C485A1798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7668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70875" y="4321928"/>
            <a:ext cx="21961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 谢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5EE7BA8-ECA3-4C8C-993A-C60AEAC02C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-7674"/>
            <a:ext cx="1710190" cy="82857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1763815"/>
            <a:ext cx="12200035" cy="1594789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22017" y="2098465"/>
            <a:ext cx="8955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zh-CN" altLang="en-US" sz="5400" b="1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rPr>
              <a:t>请多提宝贵意见</a:t>
            </a:r>
            <a:endParaRPr lang="zh-CN" altLang="en-US" sz="5400" b="1" kern="0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3509628"/>
      </p:ext>
    </p:extLst>
  </p:cSld>
  <p:clrMapOvr>
    <a:masterClrMapping/>
  </p:clrMapOvr>
  <p:transition spd="slow" advTm="38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ZlMDcxNGFkYzQzMmQ4NGFkNmRiNzFhYjM3MWM0ZDQ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lnDef>
      <a:spPr>
        <a:ln w="22225" cmpd="sng">
          <a:solidFill>
            <a:srgbClr val="C00000"/>
          </a:solidFill>
          <a:headEnd type="none"/>
          <a:tailEnd type="none" w="med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rgbClr val="0000FF"/>
        </a:solidFill>
      </a:spPr>
      <a:bodyPr wrap="square" rtlCol="0" anchor="ctr" anchorCtr="0">
        <a:spAutoFit/>
      </a:bodyPr>
      <a:lstStyle>
        <a:defPPr algn="ctr">
          <a:defRPr sz="36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</TotalTime>
  <Words>162</Words>
  <Application>Microsoft Office PowerPoint</Application>
  <PresentationFormat>宽屏</PresentationFormat>
  <Paragraphs>54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隶书</vt:lpstr>
      <vt:lpstr>宋体</vt:lpstr>
      <vt:lpstr>微软雅黑</vt:lpstr>
      <vt:lpstr>Arial</vt:lpstr>
      <vt:lpstr>Calibri</vt:lpstr>
      <vt:lpstr>Constantia</vt:lpstr>
      <vt:lpstr>Times New Roman</vt:lpstr>
      <vt:lpstr>Wingdings</vt:lpstr>
      <vt:lpstr>Wingdings 2</vt:lpstr>
      <vt:lpstr>流畅</vt:lpstr>
      <vt:lpstr>PowerPoint 演示文稿</vt:lpstr>
      <vt:lpstr>PowerPoint 演示文稿</vt:lpstr>
      <vt:lpstr>一、科研项目</vt:lpstr>
      <vt:lpstr>二、研究成果</vt:lpstr>
      <vt:lpstr>三、人才培养</vt:lpstr>
      <vt:lpstr>四、学术交流</vt:lpstr>
      <vt:lpstr>五、平台建设</vt:lpstr>
      <vt:lpstr>PowerPoint 演示文稿</vt:lpstr>
    </vt:vector>
  </TitlesOfParts>
  <Company>中国石油大学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基金委机械学科 十二五规划优先发展领域</dc:title>
  <dc:creator>zcf</dc:creator>
  <cp:lastModifiedBy>li xiangwei</cp:lastModifiedBy>
  <cp:revision>2734</cp:revision>
  <cp:lastPrinted>2012-06-02T01:40:00Z</cp:lastPrinted>
  <dcterms:created xsi:type="dcterms:W3CDTF">2009-07-01T00:43:00Z</dcterms:created>
  <dcterms:modified xsi:type="dcterms:W3CDTF">2023-12-22T07:00:09Z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785C717B87484CD6A6F64A2C5664E69E_12</vt:lpwstr>
  </property>
  <property fmtid="{D5CDD505-2E9C-101B-9397-08002B2CF9AE}" pid="3" name="KSOProductBuildVer">
    <vt:lpwstr>2052-12.1.0.15990</vt:lpwstr>
  </property>
</Properties>
</file>