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53" r:id="rId2"/>
    <p:sldId id="393" r:id="rId3"/>
    <p:sldId id="743" r:id="rId4"/>
    <p:sldId id="744" r:id="rId5"/>
    <p:sldId id="742" r:id="rId6"/>
  </p:sldIdLst>
  <p:sldSz cx="12192000" cy="6858000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5pPr>
    <a:lvl6pPr marL="22860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6pPr>
    <a:lvl7pPr marL="27432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7pPr>
    <a:lvl8pPr marL="32004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8pPr>
    <a:lvl9pPr marL="3657600" algn="l" defTabSz="914400" rtl="0" eaLnBrk="1" latinLnBrk="0" hangingPunct="1">
      <a:defRPr kumimoji="1" sz="900" kern="1200">
        <a:solidFill>
          <a:schemeClr val="accent2"/>
        </a:solidFill>
        <a:latin typeface="Arial" charset="0"/>
        <a:ea typeface="幼圆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FF9966"/>
    <a:srgbClr val="00CC00"/>
    <a:srgbClr val="CC0000"/>
    <a:srgbClr val="99FFCC"/>
    <a:srgbClr val="FFCCFF"/>
    <a:srgbClr val="A50021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27" autoAdjust="0"/>
    <p:restoredTop sz="86423" autoAdjust="0"/>
  </p:normalViewPr>
  <p:slideViewPr>
    <p:cSldViewPr snapToGrid="0">
      <p:cViewPr varScale="1">
        <p:scale>
          <a:sx n="86" d="100"/>
          <a:sy n="86" d="100"/>
        </p:scale>
        <p:origin x="90" y="630"/>
      </p:cViewPr>
      <p:guideLst>
        <p:guide orient="horz" pos="4315"/>
        <p:guide/>
      </p:guideLst>
    </p:cSldViewPr>
  </p:slideViewPr>
  <p:outlineViewPr>
    <p:cViewPr>
      <p:scale>
        <a:sx n="25" d="100"/>
        <a:sy n="25" d="100"/>
      </p:scale>
      <p:origin x="0" y="219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spcBef>
                <a:spcPct val="0"/>
              </a:spcBef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fld id="{D89C9D18-2F3D-461F-ADD9-C98CE73F06A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170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</a:lstStyle>
          <a:p>
            <a:fld id="{9909B4BC-BFB3-41DA-B89A-2D27F4C89B9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28749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8" y="998538"/>
            <a:ext cx="1217718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" y="0"/>
            <a:ext cx="1191683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3" descr="swjtu-blue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18" y="173039"/>
            <a:ext cx="21907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 userDrawn="1"/>
        </p:nvSpPr>
        <p:spPr bwMode="auto">
          <a:xfrm>
            <a:off x="1248833" y="4443413"/>
            <a:ext cx="1447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534988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zh-CN" sz="900">
              <a:solidFill>
                <a:schemeClr val="accent2"/>
              </a:solidFill>
              <a:latin typeface="Arial" charset="0"/>
              <a:ea typeface="幼圆" pitchFamily="49" charset="-122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1673226"/>
            <a:ext cx="8534400" cy="396557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307961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4C263A-A159-44F9-9F7B-A1D10C54F97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4795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F262D9-0A56-4783-8D87-27A00E7F595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57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16001" y="1196975"/>
            <a:ext cx="5331884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51084" y="1196975"/>
            <a:ext cx="53340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92AC9B-9ECF-4122-BC3C-43BC340073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1099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91F97-7496-4CA0-8088-BFBCF802A6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913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54373-E6D8-4C26-85C7-EC19152F999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4775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45CF3-7ACC-4354-B626-47D5F7038B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7654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9222E-C1C9-4876-9DF8-EE09E2C6D7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373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62268-6E61-40CA-9A74-92E4B879EE2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0887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FFDBF-8ACF-49F4-9B27-01ED42BB23A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371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169401" y="274638"/>
            <a:ext cx="2715684" cy="610711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16000" y="274638"/>
            <a:ext cx="7950200" cy="610711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521A4-29BB-4391-A696-918D8C97CD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199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4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1" y="1196975"/>
            <a:ext cx="10869084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0400" y="3810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fld id="{59823AB5-1641-4BF5-BEFB-614892A8B487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029" name="Rectangle 23"/>
          <p:cNvSpPr>
            <a:spLocks noChangeArrowheads="1"/>
          </p:cNvSpPr>
          <p:nvPr userDrawn="1"/>
        </p:nvSpPr>
        <p:spPr bwMode="auto">
          <a:xfrm>
            <a:off x="9798051" y="84138"/>
            <a:ext cx="2292349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zh-CN" altLang="en-US" sz="900"/>
          </a:p>
        </p:txBody>
      </p:sp>
      <p:sp>
        <p:nvSpPr>
          <p:cNvPr id="1049" name="Text Box 25"/>
          <p:cNvSpPr txBox="1">
            <a:spLocks noChangeArrowheads="1"/>
          </p:cNvSpPr>
          <p:nvPr userDrawn="1"/>
        </p:nvSpPr>
        <p:spPr bwMode="auto">
          <a:xfrm>
            <a:off x="1775885" y="6437313"/>
            <a:ext cx="92159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>
              <a:spcBef>
                <a:spcPct val="0"/>
              </a:spcBef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zh-CN" sz="1200" u="sng">
                <a:solidFill>
                  <a:srgbClr val="808080"/>
                </a:solidFill>
                <a:ea typeface="幼圆" pitchFamily="49" charset="-122"/>
              </a:rPr>
              <a:t>SELF-ASSESSMENT REPORT FOR THE ASSESSMENT OF UNDERGRADUATE TEACHING</a:t>
            </a:r>
            <a:r>
              <a:rPr lang="en-US" altLang="zh-CN" sz="2400" u="sng">
                <a:solidFill>
                  <a:schemeClr val="bg2"/>
                </a:solidFill>
                <a:ea typeface="幼圆" pitchFamily="49" charset="-122"/>
              </a:rPr>
              <a:t> </a:t>
            </a:r>
          </a:p>
        </p:txBody>
      </p:sp>
      <p:pic>
        <p:nvPicPr>
          <p:cNvPr id="1032" name="Picture 2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1" y="25400"/>
            <a:ext cx="10231967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274639"/>
            <a:ext cx="10574867" cy="706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" name="Rectangle 31"/>
          <p:cNvSpPr>
            <a:spLocks noChangeArrowheads="1"/>
          </p:cNvSpPr>
          <p:nvPr userDrawn="1"/>
        </p:nvSpPr>
        <p:spPr bwMode="auto">
          <a:xfrm>
            <a:off x="1811867" y="6573838"/>
            <a:ext cx="8255000" cy="2841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 eaLnBrk="0" hangingPunct="0"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900">
                <a:solidFill>
                  <a:schemeClr val="accent2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zh-CN" altLang="en-US" sz="900"/>
          </a:p>
        </p:txBody>
      </p:sp>
      <p:grpSp>
        <p:nvGrpSpPr>
          <p:cNvPr id="1035" name="Group 32"/>
          <p:cNvGrpSpPr>
            <a:grpSpLocks/>
          </p:cNvGrpSpPr>
          <p:nvPr userDrawn="1"/>
        </p:nvGrpSpPr>
        <p:grpSpPr bwMode="auto">
          <a:xfrm>
            <a:off x="10322984" y="214313"/>
            <a:ext cx="1625600" cy="609600"/>
            <a:chOff x="2304" y="233"/>
            <a:chExt cx="1536" cy="768"/>
          </a:xfrm>
        </p:grpSpPr>
        <p:sp>
          <p:nvSpPr>
            <p:cNvPr id="1036" name="Oval 33"/>
            <p:cNvSpPr>
              <a:spLocks noChangeArrowheads="1"/>
            </p:cNvSpPr>
            <p:nvPr/>
          </p:nvSpPr>
          <p:spPr bwMode="auto">
            <a:xfrm>
              <a:off x="2304" y="233"/>
              <a:ext cx="1272" cy="7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endParaRPr lang="zh-CN" altLang="en-US" sz="900"/>
            </a:p>
          </p:txBody>
        </p:sp>
        <p:sp>
          <p:nvSpPr>
            <p:cNvPr id="1037" name="Oval 34"/>
            <p:cNvSpPr>
              <a:spLocks noChangeArrowheads="1"/>
            </p:cNvSpPr>
            <p:nvPr/>
          </p:nvSpPr>
          <p:spPr bwMode="auto">
            <a:xfrm>
              <a:off x="2774" y="303"/>
              <a:ext cx="794" cy="6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1pPr>
              <a:lvl2pPr marL="742950" indent="-28575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2pPr>
              <a:lvl3pPr marL="11430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3pPr>
              <a:lvl4pPr marL="16002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4pPr>
              <a:lvl5pPr marL="2057400" indent="-228600" eaLnBrk="0" hangingPunct="0"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kumimoji="1" sz="900">
                  <a:solidFill>
                    <a:schemeClr val="accent2"/>
                  </a:solidFill>
                  <a:latin typeface="Arial" panose="020B0604020202020204" pitchFamily="34" charset="0"/>
                  <a:ea typeface="幼圆" panose="02010509060101010101" pitchFamily="49" charset="-122"/>
                </a:defRPr>
              </a:lvl9pPr>
            </a:lstStyle>
            <a:p>
              <a:pPr algn="just">
                <a:defRPr/>
              </a:pPr>
              <a:endParaRPr kumimoji="0" lang="zh-CN" altLang="zh-CN" sz="1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8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2940" y="549"/>
              <a:ext cx="900" cy="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1270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CCCCFF"/>
                  </a:solidFill>
                  <a:effectLst>
                    <a:outerShdw dist="35921" dir="2700000" algn="ctr" rotWithShape="0">
                      <a:srgbClr val="808080"/>
                    </a:outerShdw>
                  </a:effectLst>
                  <a:latin typeface="Arial Black"/>
                </a:rPr>
                <a:t>TPL</a:t>
              </a:r>
              <a:endParaRPr lang="zh-CN" altLang="en-US" sz="3600" i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200" b="1">
          <a:solidFill>
            <a:srgbClr val="FF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8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w"/>
        <a:defRPr kumimoji="1" sz="2000">
          <a:solidFill>
            <a:srgbClr val="333399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"/>
        <a:defRPr kumimoji="1" sz="2000">
          <a:solidFill>
            <a:srgbClr val="333399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5pPr>
      <a:lvl6pPr marL="25146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6pPr>
      <a:lvl7pPr marL="29718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7pPr>
      <a:lvl8pPr marL="3429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8pPr>
      <a:lvl9pPr marL="38862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buClr>
          <a:srgbClr val="336699"/>
        </a:buClr>
        <a:buFont typeface="Wingdings" pitchFamily="2" charset="2"/>
        <a:buChar char="v"/>
        <a:defRPr kumimoji="1" sz="2000">
          <a:solidFill>
            <a:srgbClr val="333399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9291639" y="155576"/>
            <a:ext cx="1214437" cy="569913"/>
            <a:chOff x="2304" y="233"/>
            <a:chExt cx="1536" cy="768"/>
          </a:xfrm>
        </p:grpSpPr>
        <p:sp>
          <p:nvSpPr>
            <p:cNvPr id="5125" name="Oval 5"/>
            <p:cNvSpPr>
              <a:spLocks noChangeArrowheads="1"/>
            </p:cNvSpPr>
            <p:nvPr/>
          </p:nvSpPr>
          <p:spPr bwMode="auto">
            <a:xfrm>
              <a:off x="2304" y="233"/>
              <a:ext cx="1271" cy="76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spcBef>
                  <a:spcPct val="20000"/>
                </a:spcBef>
              </a:pPr>
              <a:endParaRPr lang="zh-CN" altLang="en-US"/>
            </a:p>
          </p:txBody>
        </p:sp>
        <p:sp>
          <p:nvSpPr>
            <p:cNvPr id="5126" name="Oval 6"/>
            <p:cNvSpPr>
              <a:spLocks noChangeArrowheads="1"/>
            </p:cNvSpPr>
            <p:nvPr/>
          </p:nvSpPr>
          <p:spPr bwMode="auto">
            <a:xfrm>
              <a:off x="2774" y="302"/>
              <a:ext cx="794" cy="6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just"/>
              <a:endParaRPr kumimoji="0" lang="zh-CN" altLang="zh-CN" sz="1000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512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940" y="549"/>
              <a:ext cx="900" cy="27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12700">
                    <a:solidFill>
                      <a:srgbClr val="0000FF"/>
                    </a:solidFill>
                    <a:round/>
                    <a:headEnd/>
                    <a:tailEnd/>
                  </a:ln>
                  <a:solidFill>
                    <a:srgbClr val="CCCCFF"/>
                  </a:solidFill>
                  <a:effectLst>
                    <a:outerShdw dist="35921" dir="2700000" algn="ctr" rotWithShape="0">
                      <a:srgbClr val="808080"/>
                    </a:outerShdw>
                  </a:effectLst>
                  <a:latin typeface="Arial Black"/>
                </a:rPr>
                <a:t>TPL</a:t>
              </a:r>
              <a:endParaRPr lang="zh-CN" altLang="en-US" sz="3600" i="1" kern="1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CCCC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endParaRPr>
            </a:p>
          </p:txBody>
        </p:sp>
      </p:grpSp>
      <p:sp>
        <p:nvSpPr>
          <p:cNvPr id="322573" name="Rectangle 13"/>
          <p:cNvSpPr>
            <a:spLocks noGrp="1" noChangeArrowheads="1"/>
          </p:cNvSpPr>
          <p:nvPr>
            <p:ph type="ctrTitle" idx="4294967295"/>
          </p:nvPr>
        </p:nvSpPr>
        <p:spPr>
          <a:xfrm>
            <a:off x="1524000" y="1041401"/>
            <a:ext cx="9144000" cy="1470025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4800" dirty="0" smtClean="0"/>
              <a:t>2021</a:t>
            </a:r>
            <a:r>
              <a:rPr lang="zh-CN" altLang="en-US" sz="4800" dirty="0" smtClean="0"/>
              <a:t>年度</a:t>
            </a:r>
            <a:r>
              <a:rPr lang="zh-CN" altLang="en-US" sz="4800" dirty="0"/>
              <a:t>个人工作总结</a:t>
            </a:r>
            <a:endParaRPr lang="zh-CN" altLang="en-US" sz="6000" dirty="0">
              <a:solidFill>
                <a:srgbClr val="FFFF00"/>
              </a:solidFill>
            </a:endParaRPr>
          </a:p>
        </p:txBody>
      </p:sp>
      <p:sp>
        <p:nvSpPr>
          <p:cNvPr id="512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2890838" y="3329967"/>
            <a:ext cx="6400800" cy="3008910"/>
          </a:xfrm>
        </p:spPr>
        <p:txBody>
          <a:bodyPr/>
          <a:lstStyle/>
          <a:p>
            <a:pPr eaLnBrk="1" hangingPunct="1"/>
            <a:r>
              <a:rPr lang="zh-CN" altLang="en-US" sz="4400" dirty="0"/>
              <a:t>汇报人：     </a:t>
            </a:r>
            <a:endParaRPr lang="en-US" altLang="zh-CN" sz="3600" dirty="0"/>
          </a:p>
          <a:p>
            <a:pPr eaLnBrk="1" hangingPunct="1"/>
            <a:r>
              <a:rPr lang="zh-CN" altLang="en-US" sz="3600" dirty="0"/>
              <a:t>牵引动力国家重点实验室</a:t>
            </a:r>
            <a:endParaRPr lang="en-US" altLang="zh-CN" sz="3600" dirty="0"/>
          </a:p>
          <a:p>
            <a:pPr eaLnBrk="1" hangingPunct="1"/>
            <a:r>
              <a:rPr lang="en-US" altLang="zh-CN" dirty="0" smtClean="0"/>
              <a:t>2021</a:t>
            </a:r>
            <a:r>
              <a:rPr lang="zh-CN" altLang="en-US" dirty="0" smtClean="0"/>
              <a:t>年</a:t>
            </a:r>
            <a:r>
              <a:rPr lang="en-US" altLang="zh-CN" dirty="0"/>
              <a:t>12</a:t>
            </a:r>
            <a:r>
              <a:rPr lang="zh-CN" altLang="en-US" dirty="0"/>
              <a:t>月</a:t>
            </a:r>
            <a:r>
              <a:rPr lang="en-US" altLang="zh-CN" dirty="0"/>
              <a:t> 30 </a:t>
            </a:r>
            <a:r>
              <a:rPr lang="zh-CN" altLang="en-US" dirty="0"/>
              <a:t>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93345" y="2616200"/>
            <a:ext cx="6350704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48000"/>
            </a:schemeClr>
          </a:solidFill>
          <a:ln w="31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一、科学研究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93345" y="4067439"/>
            <a:ext cx="6350704" cy="584775"/>
          </a:xfrm>
          <a:prstGeom prst="rect">
            <a:avLst/>
          </a:prstGeom>
          <a:solidFill>
            <a:schemeClr val="accent1">
              <a:lumMod val="40000"/>
              <a:lumOff val="60000"/>
              <a:alpha val="30000"/>
            </a:schemeClr>
          </a:solidFill>
          <a:ln w="63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</a:rPr>
              <a:t>二、人才培养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76800" y="1253580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spc="300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内容提纲</a:t>
            </a:r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1524001" y="4874494"/>
            <a:ext cx="8968509" cy="1683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黑体" pitchFamily="2" charset="-122"/>
              </a:defRPr>
            </a:lvl9pPr>
          </a:lstStyle>
          <a:p>
            <a:pPr algn="just" eaLnBrk="1" hangingPunct="1">
              <a:defRPr/>
            </a:pPr>
            <a:r>
              <a:rPr lang="zh-CN" altLang="en-US" sz="2400" dirty="0"/>
              <a:t>注</a:t>
            </a:r>
            <a:r>
              <a:rPr lang="zh-CN" altLang="en-US" sz="2400" dirty="0">
                <a:sym typeface="Wingdings" panose="05000000000000000000" pitchFamily="2" charset="2"/>
              </a:rPr>
              <a:t>：（</a:t>
            </a:r>
            <a:r>
              <a:rPr lang="en-US" altLang="zh-CN" sz="2400" dirty="0">
                <a:sym typeface="Wingdings" panose="05000000000000000000" pitchFamily="2" charset="2"/>
              </a:rPr>
              <a:t>1</a:t>
            </a:r>
            <a:r>
              <a:rPr lang="zh-CN" altLang="en-US" sz="2400" dirty="0">
                <a:sym typeface="Wingdings" panose="05000000000000000000" pitchFamily="2" charset="2"/>
              </a:rPr>
              <a:t>）</a:t>
            </a:r>
            <a:r>
              <a:rPr lang="zh-CN" altLang="en-US" sz="2400" dirty="0"/>
              <a:t>汇报时间限</a:t>
            </a:r>
            <a:r>
              <a:rPr lang="en-US" altLang="zh-CN" sz="2400" dirty="0"/>
              <a:t>5</a:t>
            </a:r>
            <a:r>
              <a:rPr lang="zh-CN" altLang="en-US" sz="2400" dirty="0"/>
              <a:t>分钟，请勿超时！</a:t>
            </a:r>
            <a:endParaRPr lang="en-US" altLang="zh-CN" sz="2400" dirty="0"/>
          </a:p>
          <a:p>
            <a:pPr algn="just" eaLnBrk="1" hangingPunct="1">
              <a:defRPr/>
            </a:pPr>
            <a:r>
              <a:rPr lang="zh-CN" altLang="en-US" sz="2400" dirty="0"/>
              <a:t>        （</a:t>
            </a:r>
            <a:r>
              <a:rPr lang="en-US" altLang="zh-CN" sz="2400" dirty="0"/>
              <a:t>2</a:t>
            </a:r>
            <a:r>
              <a:rPr lang="zh-CN" altLang="en-US" sz="2400" dirty="0"/>
              <a:t>）教师岗仅汇报上述两个方面，其他岗位可根据自身工作情况适当调整。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31584FA-47E0-4FF5-AC56-91D7336986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3</a:t>
            </a:fld>
            <a:endParaRPr lang="en-US" altLang="zh-CN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xmlns="" id="{7051C597-ECAD-4CC4-8B1B-91804539B0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0" y="335470"/>
            <a:ext cx="793115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一、科学研究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xmlns="" id="{BDC5D4B5-CFCE-425F-A1D0-FB57A48890CC}"/>
              </a:ext>
            </a:extLst>
          </p:cNvPr>
          <p:cNvSpPr txBox="1">
            <a:spLocks/>
          </p:cNvSpPr>
          <p:nvPr/>
        </p:nvSpPr>
        <p:spPr bwMode="auto">
          <a:xfrm>
            <a:off x="1792979" y="5314204"/>
            <a:ext cx="8917192" cy="106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800">
                <a:solidFill>
                  <a:srgbClr val="33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w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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5pPr>
            <a:lvl6pPr marL="25146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6pPr>
            <a:lvl7pPr marL="29718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7pPr>
            <a:lvl8pPr marL="34290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8pPr>
            <a:lvl9pPr marL="3886200" indent="-228600" algn="l" rtl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336699"/>
              </a:buClr>
              <a:buFont typeface="Wingdings" pitchFamily="2" charset="2"/>
              <a:buChar char="v"/>
              <a:defRPr kumimoji="1" sz="2000">
                <a:solidFill>
                  <a:srgbClr val="333399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zh-CN" altLang="en-US" sz="1600" kern="0" dirty="0"/>
              <a:t>注</a:t>
            </a:r>
            <a:r>
              <a:rPr lang="zh-CN" altLang="en-US" sz="1600" kern="0" dirty="0">
                <a:sym typeface="Wingdings" panose="05000000000000000000" pitchFamily="2" charset="2"/>
              </a:rPr>
              <a:t>：</a:t>
            </a:r>
            <a:r>
              <a:rPr lang="en-US" altLang="zh-CN" sz="1600" kern="0" dirty="0"/>
              <a:t>SCI</a:t>
            </a:r>
            <a:r>
              <a:rPr lang="zh-CN" altLang="en-US" sz="1600" kern="0" dirty="0"/>
              <a:t>论文为第一作者或通讯作者，若第一作者和通讯作者均为不同老师，则各记</a:t>
            </a:r>
            <a:r>
              <a:rPr lang="en-US" altLang="zh-CN" sz="1600" kern="0" dirty="0"/>
              <a:t>0.5</a:t>
            </a:r>
            <a:r>
              <a:rPr lang="zh-CN" altLang="en-US" sz="1600" kern="0" dirty="0"/>
              <a:t>篇</a:t>
            </a:r>
            <a:endParaRPr lang="en-US" altLang="zh-CN" sz="1600" kern="0" dirty="0"/>
          </a:p>
          <a:p>
            <a:pPr marL="0" indent="0">
              <a:buNone/>
            </a:pPr>
            <a:r>
              <a:rPr lang="en-US" altLang="zh-CN" sz="1600" kern="0" dirty="0"/>
              <a:t>        </a:t>
            </a:r>
            <a:r>
              <a:rPr lang="zh-CN" altLang="en-US" sz="1600" kern="0" dirty="0"/>
              <a:t>发明专利只统计第一发明人</a:t>
            </a:r>
            <a:endParaRPr lang="en-US" altLang="zh-CN" sz="1600" kern="0" dirty="0"/>
          </a:p>
          <a:p>
            <a:pPr marL="0" indent="0">
              <a:buNone/>
            </a:pPr>
            <a:r>
              <a:rPr lang="en-US" altLang="zh-CN" sz="1600" kern="0" dirty="0"/>
              <a:t>        </a:t>
            </a:r>
            <a:r>
              <a:rPr lang="zh-CN" altLang="en-US" sz="1600" kern="0" dirty="0"/>
              <a:t>对于科研经费，严格按照科研院管理系统进行统计（团队项目，立项时均进行了经费分配）</a:t>
            </a:r>
          </a:p>
        </p:txBody>
      </p:sp>
      <p:sp>
        <p:nvSpPr>
          <p:cNvPr id="12" name="内容占位符 11">
            <a:extLst>
              <a:ext uri="{FF2B5EF4-FFF2-40B4-BE49-F238E27FC236}">
                <a16:creationId xmlns:a16="http://schemas.microsoft.com/office/drawing/2014/main" xmlns="" id="{F774FA8F-9C0F-4A24-AAFE-BC2606D7B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1" y="1196976"/>
            <a:ext cx="8113020" cy="5184775"/>
          </a:xfrm>
        </p:spPr>
        <p:txBody>
          <a:bodyPr/>
          <a:lstStyle/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965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148EDD8-3F78-44F6-B749-4A460AE3D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1BBD1A8C-3BF5-48C7-89BC-C9B1F09BCA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4C263A-A159-44F9-9F7B-A1D10C54F979}" type="slidenum">
              <a:rPr lang="en-US" altLang="zh-CN" smtClean="0"/>
              <a:pPr/>
              <a:t>4</a:t>
            </a:fld>
            <a:endParaRPr lang="en-US" altLang="zh-CN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xmlns="" id="{27E8DD6A-0825-468C-979B-A43BEE7B94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0" y="317213"/>
            <a:ext cx="7931150" cy="58477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二、人才培养</a:t>
            </a:r>
          </a:p>
        </p:txBody>
      </p:sp>
    </p:spTree>
    <p:extLst>
      <p:ext uri="{BB962C8B-B14F-4D97-AF65-F5344CB8AC3E}">
        <p14:creationId xmlns:p14="http://schemas.microsoft.com/office/powerpoint/2010/main" val="285667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83A91DF-95A4-47AA-8EAD-4E6BC3FEC070}"/>
              </a:ext>
            </a:extLst>
          </p:cNvPr>
          <p:cNvSpPr txBox="1"/>
          <p:nvPr/>
        </p:nvSpPr>
        <p:spPr>
          <a:xfrm>
            <a:off x="3838010" y="2418506"/>
            <a:ext cx="51773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2"/>
                </a:solidFill>
                <a:latin typeface="+mn-ea"/>
                <a:ea typeface="+mn-ea"/>
              </a:rPr>
              <a:t>请多提宝贵意见</a:t>
            </a:r>
            <a:endParaRPr lang="en-US" altLang="zh-CN" sz="4800" b="1" dirty="0">
              <a:solidFill>
                <a:schemeClr val="tx2"/>
              </a:solidFill>
              <a:latin typeface="+mn-ea"/>
              <a:ea typeface="+mn-ea"/>
            </a:endParaRPr>
          </a:p>
          <a:p>
            <a:endParaRPr lang="en-US" altLang="zh-CN" sz="48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lvl="3"/>
            <a:r>
              <a:rPr lang="zh-CN" altLang="en-US" sz="4800" b="1" dirty="0">
                <a:solidFill>
                  <a:schemeClr val="tx2"/>
                </a:solidFill>
                <a:latin typeface="+mn-ea"/>
                <a:ea typeface="+mn-ea"/>
              </a:rPr>
              <a:t>谢 谢！</a:t>
            </a:r>
          </a:p>
        </p:txBody>
      </p:sp>
    </p:spTree>
    <p:extLst>
      <p:ext uri="{BB962C8B-B14F-4D97-AF65-F5344CB8AC3E}">
        <p14:creationId xmlns:p14="http://schemas.microsoft.com/office/powerpoint/2010/main" val="719919425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3399"/>
      </a:dk2>
      <a:lt2>
        <a:srgbClr val="333333"/>
      </a:lt2>
      <a:accent1>
        <a:srgbClr val="5E9CDA"/>
      </a:accent1>
      <a:accent2>
        <a:srgbClr val="93C052"/>
      </a:accent2>
      <a:accent3>
        <a:srgbClr val="FFFFFF"/>
      </a:accent3>
      <a:accent4>
        <a:srgbClr val="000000"/>
      </a:accent4>
      <a:accent5>
        <a:srgbClr val="B6CBEA"/>
      </a:accent5>
      <a:accent6>
        <a:srgbClr val="85AE49"/>
      </a:accent6>
      <a:hlink>
        <a:srgbClr val="0066CC"/>
      </a:hlink>
      <a:folHlink>
        <a:srgbClr val="FF9933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9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幼圆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9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ea typeface="幼圆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2DB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4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E78A00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5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2DB92D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16">
        <a:dk1>
          <a:srgbClr val="000000"/>
        </a:dk1>
        <a:lt1>
          <a:srgbClr val="FFFFFF"/>
        </a:lt1>
        <a:dk2>
          <a:srgbClr val="0033CC"/>
        </a:dk2>
        <a:lt2>
          <a:srgbClr val="808080"/>
        </a:lt2>
        <a:accent1>
          <a:srgbClr val="0099FF"/>
        </a:accent1>
        <a:accent2>
          <a:srgbClr val="93C052"/>
        </a:accent2>
        <a:accent3>
          <a:srgbClr val="FFFFFF"/>
        </a:accent3>
        <a:accent4>
          <a:srgbClr val="000000"/>
        </a:accent4>
        <a:accent5>
          <a:srgbClr val="AACAFF"/>
        </a:accent5>
        <a:accent6>
          <a:srgbClr val="85AE49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26544</TotalTime>
  <Words>139</Words>
  <Application>Microsoft Office PowerPoint</Application>
  <PresentationFormat>宽屏</PresentationFormat>
  <Paragraphs>20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黑体</vt:lpstr>
      <vt:lpstr>宋体</vt:lpstr>
      <vt:lpstr>微软雅黑</vt:lpstr>
      <vt:lpstr>幼圆</vt:lpstr>
      <vt:lpstr>Arial</vt:lpstr>
      <vt:lpstr>Arial Black</vt:lpstr>
      <vt:lpstr>Times New Roman</vt:lpstr>
      <vt:lpstr>Wingdings</vt:lpstr>
      <vt:lpstr>默认设计模板</vt:lpstr>
      <vt:lpstr>2021年度个人工作总结</vt:lpstr>
      <vt:lpstr>PowerPoint 演示文稿</vt:lpstr>
      <vt:lpstr>一、科学研究</vt:lpstr>
      <vt:lpstr>二、人才培养</vt:lpstr>
      <vt:lpstr>PowerPoint 演示文稿</vt:lpstr>
    </vt:vector>
  </TitlesOfParts>
  <Company>YONGSHENG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JAMES</dc:creator>
  <cp:lastModifiedBy>吴东阁</cp:lastModifiedBy>
  <cp:revision>1017</cp:revision>
  <dcterms:created xsi:type="dcterms:W3CDTF">2005-02-22T03:12:35Z</dcterms:created>
  <dcterms:modified xsi:type="dcterms:W3CDTF">2021-12-23T06:36:17Z</dcterms:modified>
</cp:coreProperties>
</file>