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585" r:id="rId2"/>
    <p:sldId id="1234" r:id="rId3"/>
    <p:sldId id="1046" r:id="rId4"/>
    <p:sldId id="1231" r:id="rId5"/>
    <p:sldId id="1235" r:id="rId6"/>
    <p:sldId id="1236" r:id="rId7"/>
    <p:sldId id="1237" r:id="rId8"/>
    <p:sldId id="1230" r:id="rId9"/>
  </p:sldIdLst>
  <p:sldSz cx="12192000" cy="6858000"/>
  <p:notesSz cx="7099300" cy="10234613"/>
  <p:custDataLst>
    <p:tags r:id="rId12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13" userDrawn="1">
          <p15:clr>
            <a:srgbClr val="A4A3A4"/>
          </p15:clr>
        </p15:guide>
        <p15:guide id="2" pos="379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>
          <p15:clr>
            <a:srgbClr val="A4A3A4"/>
          </p15:clr>
        </p15:guide>
        <p15:guide id="2" pos="221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003399"/>
    <a:srgbClr val="009DD9"/>
    <a:srgbClr val="0066FF"/>
    <a:srgbClr val="FFFFCC"/>
    <a:srgbClr val="0000FF"/>
    <a:srgbClr val="006600"/>
    <a:srgbClr val="6699FF"/>
    <a:srgbClr val="66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14" autoAdjust="0"/>
    <p:restoredTop sz="92344" autoAdjust="0"/>
  </p:normalViewPr>
  <p:slideViewPr>
    <p:cSldViewPr showGuides="1">
      <p:cViewPr varScale="1">
        <p:scale>
          <a:sx n="97" d="100"/>
          <a:sy n="97" d="100"/>
        </p:scale>
        <p:origin x="744" y="72"/>
      </p:cViewPr>
      <p:guideLst>
        <p:guide orient="horz" pos="913"/>
        <p:guide pos="3799"/>
      </p:guideLst>
    </p:cSldViewPr>
  </p:slideViewPr>
  <p:outlineViewPr>
    <p:cViewPr>
      <p:scale>
        <a:sx n="33" d="100"/>
        <a:sy n="33" d="100"/>
      </p:scale>
      <p:origin x="0" y="9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3" d="100"/>
          <a:sy n="63" d="100"/>
        </p:scale>
        <p:origin x="-3163" y="-72"/>
      </p:cViewPr>
      <p:guideLst>
        <p:guide orient="horz" pos="3224"/>
        <p:guide pos="2212"/>
      </p:guideLst>
    </p:cSldViewPr>
  </p:notesViewPr>
  <p:gridSpacing cx="45005" cy="450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4311" tIns="47156" rIns="94311" bIns="47156" rtlCol="0"/>
          <a:lstStyle>
            <a:lvl1pPr algn="l"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lIns="94311" tIns="47156" rIns="94311" bIns="47156" rtlCol="0"/>
          <a:lstStyle>
            <a:lvl1pPr algn="r"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4E18B7DB-D3FC-48DD-9BF5-824BEBEAA046}" type="datetimeFigureOut">
              <a:rPr lang="zh-CN" altLang="en-US"/>
              <a:t>2025/12/29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4311" tIns="47156" rIns="94311" bIns="47156" rtlCol="0" anchor="b"/>
          <a:lstStyle>
            <a:lvl1pPr algn="l"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lIns="94311" tIns="47156" rIns="94311" bIns="47156" rtlCol="0" anchor="b"/>
          <a:lstStyle>
            <a:lvl1pPr algn="r"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8069F36B-4D72-4779-A657-359BAC25BB31}" type="slidenum">
              <a:rPr lang="zh-CN" altLang="en-US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870897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4311" tIns="47156" rIns="94311" bIns="47156" rtlCol="0"/>
          <a:lstStyle>
            <a:lvl1pPr algn="l"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lIns="94311" tIns="47156" rIns="94311" bIns="47156" rtlCol="0"/>
          <a:lstStyle>
            <a:lvl1pPr algn="r"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BE045F9D-B5ED-4561-A471-58EAE9BFD04E}" type="datetimeFigureOut">
              <a:rPr lang="zh-CN" altLang="en-US"/>
              <a:t>2025/12/29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9700" y="768350"/>
            <a:ext cx="6819900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311" tIns="47156" rIns="94311" bIns="47156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09613" y="4860925"/>
            <a:ext cx="5680075" cy="4605338"/>
          </a:xfrm>
          <a:prstGeom prst="rect">
            <a:avLst/>
          </a:prstGeom>
        </p:spPr>
        <p:txBody>
          <a:bodyPr vert="horz" lIns="94311" tIns="47156" rIns="94311" bIns="47156" rtlCol="0">
            <a:normAutofit/>
          </a:bodyPr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4311" tIns="47156" rIns="94311" bIns="47156" rtlCol="0" anchor="b"/>
          <a:lstStyle>
            <a:lvl1pPr algn="l"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lIns="94311" tIns="47156" rIns="94311" bIns="47156" rtlCol="0" anchor="b"/>
          <a:lstStyle>
            <a:lvl1pPr algn="r"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18976909-2799-479A-91B1-BE46549EB6F9}" type="slidenum">
              <a:rPr lang="zh-CN" altLang="en-US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04114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8976909-2799-479A-91B1-BE46549EB6F9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87286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8976909-2799-479A-91B1-BE46549EB6F9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18533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8976909-2799-479A-91B1-BE46549EB6F9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09681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标题和内容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1" y="1089025"/>
            <a:ext cx="12037484" cy="46038"/>
          </a:xfrm>
          <a:prstGeom prst="rect">
            <a:avLst/>
          </a:prstGeom>
          <a:noFill/>
          <a:ln>
            <a:noFill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endParaRPr lang="zh-CN" altLang="en-US"/>
          </a:p>
        </p:txBody>
      </p:sp>
      <p:sp>
        <p:nvSpPr>
          <p:cNvPr id="6" name="日期占位符 4"/>
          <p:cNvSpPr txBox="1"/>
          <p:nvPr userDrawn="1"/>
        </p:nvSpPr>
        <p:spPr bwMode="auto"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endParaRPr lang="en-US" altLang="zh-CN" sz="1200">
              <a:solidFill>
                <a:srgbClr val="045C75"/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15347" y="-1"/>
            <a:ext cx="10972800" cy="773705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  <a:endParaRPr 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F55FB154-2083-4B64-BAEB-49916E389E9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8367" y="95077"/>
            <a:ext cx="1214908" cy="588617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3"/>
          </p:nvPr>
        </p:nvSpPr>
        <p:spPr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内容占位符 4"/>
          <p:cNvSpPr>
            <a:spLocks noGrp="1"/>
          </p:cNvSpPr>
          <p:nvPr>
            <p:ph sz="quarter" idx="2"/>
          </p:nvPr>
        </p:nvSpPr>
        <p:spPr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7" name="日期占位符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页脚占位符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页脚占位符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F8E4DB-A785-4133-A09E-0DD02552C42A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4400" y="514352"/>
            <a:ext cx="36576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2"/>
          </p:nvPr>
        </p:nvSpPr>
        <p:spPr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1"/>
          </p:nvPr>
        </p:nvSpPr>
        <p:spPr>
          <a:xfrm>
            <a:off x="4766733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5" name="日期占位符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页脚占位符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日期占位符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A88DC4-6E5F-4149-A412-5B54906B3EEF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914402"/>
            <a:ext cx="2743200" cy="5211763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914402"/>
            <a:ext cx="8026400" cy="5211763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日期占位符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75FFA9-DC3C-4A40-9CF5-80BEE007C81D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1"/>
            <a:ext cx="12192000" cy="773113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027" name="标题占位符 8"/>
          <p:cNvSpPr>
            <a:spLocks noGrp="1"/>
          </p:cNvSpPr>
          <p:nvPr>
            <p:ph type="title"/>
          </p:nvPr>
        </p:nvSpPr>
        <p:spPr bwMode="auto">
          <a:xfrm>
            <a:off x="575733" y="98425"/>
            <a:ext cx="10972800" cy="63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/>
          <a:lstStyle/>
          <a:p>
            <a:pPr lvl="0"/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1028" name="文本占位符 29"/>
          <p:cNvSpPr>
            <a:spLocks noGrp="1"/>
          </p:cNvSpPr>
          <p:nvPr>
            <p:ph type="body" idx="1"/>
          </p:nvPr>
        </p:nvSpPr>
        <p:spPr bwMode="auto">
          <a:xfrm>
            <a:off x="609600" y="908050"/>
            <a:ext cx="10972800" cy="541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10" name="日期占位符 9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22" name="页脚占位符 21"/>
          <p:cNvSpPr>
            <a:spLocks noGrp="1"/>
          </p:cNvSpPr>
          <p:nvPr>
            <p:ph type="ftr" sz="quarter" idx="3"/>
          </p:nvPr>
        </p:nvSpPr>
        <p:spPr>
          <a:xfrm>
            <a:off x="3556000" y="6356351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4"/>
          </p:nvPr>
        </p:nvSpPr>
        <p:spPr>
          <a:xfrm>
            <a:off x="10566400" y="6356351"/>
            <a:ext cx="1016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1FFB438D-5C24-41F6-BA83-C990DF545645}" type="slidenum">
              <a:rPr lang="zh-CN" altLang="en-US"/>
              <a:t>‹#›</a:t>
            </a:fld>
            <a:endParaRPr lang="zh-CN" altLang="en-US"/>
          </a:p>
        </p:txBody>
      </p:sp>
      <p:sp>
        <p:nvSpPr>
          <p:cNvPr id="14" name="Rectangle 8"/>
          <p:cNvSpPr>
            <a:spLocks noChangeArrowheads="1"/>
          </p:cNvSpPr>
          <p:nvPr/>
        </p:nvSpPr>
        <p:spPr bwMode="auto">
          <a:xfrm>
            <a:off x="0" y="773706"/>
            <a:ext cx="12192000" cy="45719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3175" algn="ctr">
            <a:noFill/>
            <a:miter lim="800000"/>
          </a:ln>
          <a:effectLst/>
          <a:scene3d>
            <a:camera prst="orthographicFront"/>
            <a:lightRig rig="threePt" dir="t"/>
          </a:scene3d>
          <a:sp3d>
            <a:bevelT w="6350"/>
          </a:sp3d>
        </p:spPr>
        <p:txBody>
          <a:bodyPr wrap="none" anchor="ctr"/>
          <a:lstStyle/>
          <a:p>
            <a:pPr>
              <a:defRPr/>
            </a:pP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  <a:ea typeface="隶书" panose="02010509060101010101" pitchFamily="49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  <a:ea typeface="隶书" panose="02010509060101010101" pitchFamily="49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  <a:ea typeface="隶书" panose="02010509060101010101" pitchFamily="49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  <a:ea typeface="隶书" panose="02010509060101010101" pitchFamily="49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  <a:ea typeface="隶书" panose="02010509060101010101" pitchFamily="49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  <a:ea typeface="隶书" panose="02010509060101010101" pitchFamily="49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  <a:ea typeface="隶书" panose="02010509060101010101" pitchFamily="49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  <a:ea typeface="隶书" panose="02010509060101010101" pitchFamily="49" charset="-122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anose="05020102010507070707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38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38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anose="05020102010507070707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405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185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 panose="05020102010507070707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 panose="05020102010507070707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1313765"/>
            <a:ext cx="12192000" cy="252028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355" y="232288"/>
            <a:ext cx="2899141" cy="902813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858138" y="1428556"/>
            <a:ext cx="10467683" cy="193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zh-CN" altLang="en-US" sz="32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轨道交通运载系统全国重点实验室</a:t>
            </a:r>
          </a:p>
          <a:p>
            <a:pPr lvl="0" algn="ctr">
              <a:lnSpc>
                <a:spcPct val="150000"/>
              </a:lnSpc>
            </a:pPr>
            <a:r>
              <a:rPr lang="zh-CN" altLang="en-US" sz="54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中层领导干部</a:t>
            </a:r>
            <a:r>
              <a:rPr lang="en-US" altLang="zh-CN" sz="54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2025</a:t>
            </a:r>
            <a:r>
              <a:rPr lang="zh-CN" altLang="en-US" sz="54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年度工作汇报</a:t>
            </a:r>
          </a:p>
        </p:txBody>
      </p:sp>
      <p:sp>
        <p:nvSpPr>
          <p:cNvPr id="9" name="Rectangle 9"/>
          <p:cNvSpPr>
            <a:spLocks noChangeArrowheads="1"/>
          </p:cNvSpPr>
          <p:nvPr/>
        </p:nvSpPr>
        <p:spPr bwMode="auto">
          <a:xfrm>
            <a:off x="5138832" y="5814265"/>
            <a:ext cx="190629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sz="2000" b="1" dirty="0">
                <a:solidFill>
                  <a:srgbClr val="00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2026</a:t>
            </a:r>
            <a:r>
              <a:rPr lang="zh-CN" altLang="en-US" sz="2000" b="1" dirty="0">
                <a:solidFill>
                  <a:srgbClr val="00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年</a:t>
            </a:r>
            <a:r>
              <a:rPr lang="en-US" altLang="zh-CN" sz="2000" b="1" dirty="0">
                <a:solidFill>
                  <a:srgbClr val="00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</a:t>
            </a:r>
            <a:r>
              <a:rPr lang="zh-CN" altLang="en-US" sz="2000" b="1" dirty="0">
                <a:solidFill>
                  <a:srgbClr val="00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月</a:t>
            </a:r>
            <a:r>
              <a:rPr lang="en-US" altLang="zh-CN" sz="2000" b="1" dirty="0">
                <a:solidFill>
                  <a:srgbClr val="00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8</a:t>
            </a:r>
            <a:r>
              <a:rPr lang="zh-CN" altLang="en-US" sz="2000" b="1" dirty="0">
                <a:solidFill>
                  <a:srgbClr val="00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日</a:t>
            </a:r>
          </a:p>
        </p:txBody>
      </p:sp>
      <p:sp>
        <p:nvSpPr>
          <p:cNvPr id="10" name="TextBox 1"/>
          <p:cNvSpPr txBox="1">
            <a:spLocks noChangeArrowheads="1"/>
          </p:cNvSpPr>
          <p:nvPr/>
        </p:nvSpPr>
        <p:spPr bwMode="auto">
          <a:xfrm>
            <a:off x="4224271" y="5098063"/>
            <a:ext cx="373541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800" b="1" dirty="0">
                <a:solidFill>
                  <a:srgbClr val="00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汇报人：</a:t>
            </a:r>
            <a:r>
              <a:rPr lang="en-US" altLang="zh-CN" sz="2800" b="1" dirty="0">
                <a:solidFill>
                  <a:srgbClr val="00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endParaRPr lang="zh-CN" altLang="en-US" sz="2800" b="1" dirty="0">
              <a:solidFill>
                <a:srgbClr val="00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4F622FE3-0AA4-41EA-B6EB-EAAC191CB02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8367" y="95077"/>
            <a:ext cx="1214908" cy="588617"/>
          </a:xfrm>
          <a:prstGeom prst="rect">
            <a:avLst/>
          </a:prstGeom>
        </p:spPr>
      </p:pic>
    </p:spTree>
  </p:cSld>
  <p:clrMapOvr>
    <a:masterClrMapping/>
  </p:clrMapOvr>
  <p:transition spd="slow" advTm="3807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1313765"/>
            <a:ext cx="12192000" cy="252028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Rectangle 9"/>
          <p:cNvSpPr>
            <a:spLocks noChangeArrowheads="1"/>
          </p:cNvSpPr>
          <p:nvPr/>
        </p:nvSpPr>
        <p:spPr bwMode="auto">
          <a:xfrm>
            <a:off x="5138832" y="5814265"/>
            <a:ext cx="190629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sz="2000" b="1" dirty="0">
                <a:solidFill>
                  <a:srgbClr val="00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2026</a:t>
            </a:r>
            <a:r>
              <a:rPr lang="zh-CN" altLang="en-US" sz="2000" b="1" dirty="0">
                <a:solidFill>
                  <a:srgbClr val="00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年</a:t>
            </a:r>
            <a:r>
              <a:rPr lang="en-US" altLang="zh-CN" sz="2000" b="1" dirty="0">
                <a:solidFill>
                  <a:srgbClr val="00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</a:t>
            </a:r>
            <a:r>
              <a:rPr lang="zh-CN" altLang="en-US" sz="2000" b="1" dirty="0">
                <a:solidFill>
                  <a:srgbClr val="00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月</a:t>
            </a:r>
            <a:r>
              <a:rPr lang="en-US" altLang="zh-CN" sz="2000" b="1" dirty="0">
                <a:solidFill>
                  <a:srgbClr val="00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8</a:t>
            </a:r>
            <a:r>
              <a:rPr lang="zh-CN" altLang="en-US" sz="2000" b="1" dirty="0">
                <a:solidFill>
                  <a:srgbClr val="00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日</a:t>
            </a:r>
          </a:p>
        </p:txBody>
      </p:sp>
      <p:sp>
        <p:nvSpPr>
          <p:cNvPr id="13" name="TextBox 1"/>
          <p:cNvSpPr txBox="1">
            <a:spLocks noChangeArrowheads="1"/>
          </p:cNvSpPr>
          <p:nvPr/>
        </p:nvSpPr>
        <p:spPr bwMode="auto">
          <a:xfrm>
            <a:off x="4224271" y="5098063"/>
            <a:ext cx="373541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800" b="1" dirty="0">
                <a:solidFill>
                  <a:srgbClr val="00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汇报人：</a:t>
            </a:r>
            <a:r>
              <a:rPr lang="en-US" altLang="zh-CN" sz="2800" b="1" dirty="0">
                <a:solidFill>
                  <a:srgbClr val="00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endParaRPr lang="zh-CN" altLang="en-US" sz="2800" b="1" dirty="0">
              <a:solidFill>
                <a:srgbClr val="00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355" y="232288"/>
            <a:ext cx="2899141" cy="902813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858138" y="1428556"/>
            <a:ext cx="10467683" cy="193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zh-CN" altLang="en-US" sz="32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轨道交通运载系统全国重点实验室</a:t>
            </a:r>
          </a:p>
          <a:p>
            <a:pPr lvl="0" algn="ctr">
              <a:lnSpc>
                <a:spcPct val="150000"/>
              </a:lnSpc>
            </a:pPr>
            <a:r>
              <a:rPr lang="zh-CN" altLang="en-US" sz="54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科职干部</a:t>
            </a:r>
            <a:r>
              <a:rPr lang="en-US" altLang="zh-CN" sz="54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2025</a:t>
            </a:r>
            <a:r>
              <a:rPr lang="zh-CN" altLang="en-US" sz="54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年度工作汇报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A6828041-0CC6-4B2E-A7A9-574EB0A4E1A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8367" y="95077"/>
            <a:ext cx="1214908" cy="588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1461147"/>
      </p:ext>
    </p:extLst>
  </p:cSld>
  <p:clrMapOvr>
    <a:masterClrMapping/>
  </p:clrMapOvr>
  <p:transition spd="slow" advTm="3807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9" name="TextBox 63"/>
          <p:cNvSpPr txBox="1">
            <a:spLocks noChangeArrowheads="1"/>
          </p:cNvSpPr>
          <p:nvPr/>
        </p:nvSpPr>
        <p:spPr bwMode="auto">
          <a:xfrm>
            <a:off x="220160" y="216517"/>
            <a:ext cx="38576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 dirty="0">
                <a:solidFill>
                  <a:srgbClr val="00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汇报提纲</a:t>
            </a:r>
          </a:p>
        </p:txBody>
      </p:sp>
      <p:sp>
        <p:nvSpPr>
          <p:cNvPr id="3" name="Line 11"/>
          <p:cNvSpPr>
            <a:spLocks noChangeShapeType="1"/>
          </p:cNvSpPr>
          <p:nvPr/>
        </p:nvSpPr>
        <p:spPr bwMode="auto">
          <a:xfrm>
            <a:off x="4303421" y="2164531"/>
            <a:ext cx="3600000" cy="0"/>
          </a:xfrm>
          <a:prstGeom prst="line">
            <a:avLst/>
          </a:prstGeom>
          <a:noFill/>
          <a:ln w="25400">
            <a:solidFill>
              <a:srgbClr val="C0C0C0"/>
            </a:solidFill>
            <a:prstDash val="sysDot"/>
            <a:rou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Text Box 12"/>
          <p:cNvSpPr txBox="1">
            <a:spLocks noChangeArrowheads="1"/>
          </p:cNvSpPr>
          <p:nvPr/>
        </p:nvSpPr>
        <p:spPr bwMode="auto">
          <a:xfrm>
            <a:off x="4931601" y="1699559"/>
            <a:ext cx="3700917" cy="523220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 wrap="square">
            <a:spAutoFit/>
          </a:bodyPr>
          <a:lstStyle>
            <a:defPPr>
              <a:defRPr lang="zh-CN"/>
            </a:defPPr>
            <a:lvl1pPr eaLnBrk="0" hangingPunct="0">
              <a:defRPr sz="2400" b="1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 sz="2800" dirty="0">
                <a:solidFill>
                  <a:srgbClr val="00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工作实绩</a:t>
            </a:r>
          </a:p>
        </p:txBody>
      </p:sp>
      <p:sp>
        <p:nvSpPr>
          <p:cNvPr id="7" name="六边形 6"/>
          <p:cNvSpPr/>
          <p:nvPr/>
        </p:nvSpPr>
        <p:spPr>
          <a:xfrm>
            <a:off x="3787106" y="1620574"/>
            <a:ext cx="612000" cy="540000"/>
          </a:xfrm>
          <a:prstGeom prst="hexagon">
            <a:avLst>
              <a:gd name="adj" fmla="val 27665"/>
              <a:gd name="vf" fmla="val 115470"/>
            </a:avLst>
          </a:prstGeom>
          <a:solidFill>
            <a:srgbClr val="FFC000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000" b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</a:t>
            </a:r>
            <a:endParaRPr lang="zh-CN" altLang="en-US" sz="3000" b="1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2" name="Line 11"/>
          <p:cNvSpPr>
            <a:spLocks noChangeShapeType="1"/>
          </p:cNvSpPr>
          <p:nvPr/>
        </p:nvSpPr>
        <p:spPr bwMode="auto">
          <a:xfrm>
            <a:off x="4300149" y="3107306"/>
            <a:ext cx="3600000" cy="0"/>
          </a:xfrm>
          <a:prstGeom prst="line">
            <a:avLst/>
          </a:prstGeom>
          <a:noFill/>
          <a:ln w="25400">
            <a:solidFill>
              <a:srgbClr val="C0C0C0"/>
            </a:solidFill>
            <a:prstDash val="sysDot"/>
            <a:rou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Text Box 12"/>
          <p:cNvSpPr txBox="1">
            <a:spLocks noChangeArrowheads="1"/>
          </p:cNvSpPr>
          <p:nvPr/>
        </p:nvSpPr>
        <p:spPr bwMode="auto">
          <a:xfrm>
            <a:off x="4975512" y="2624638"/>
            <a:ext cx="3657006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eaLnBrk="0" hangingPunct="0">
              <a:defRPr sz="2800" b="1">
                <a:solidFill>
                  <a:srgbClr val="00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 eaLnBrk="0" hangingPunct="0"/>
            <a:lvl3pPr marL="1143000" indent="-228600" eaLnBrk="0" hangingPunct="0"/>
            <a:lvl4pPr marL="1600200" indent="-228600" eaLnBrk="0" hangingPunct="0"/>
            <a:lvl5pPr marL="2057400" indent="-228600" eaLnBrk="0" hangingPunct="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zh-CN" altLang="en-US" dirty="0"/>
              <a:t>问题不足</a:t>
            </a:r>
          </a:p>
        </p:txBody>
      </p:sp>
      <p:sp>
        <p:nvSpPr>
          <p:cNvPr id="13" name="六边形 12">
            <a:extLst>
              <a:ext uri="{FF2B5EF4-FFF2-40B4-BE49-F238E27FC236}">
                <a16:creationId xmlns:a16="http://schemas.microsoft.com/office/drawing/2014/main" id="{75E3201B-5246-4FC2-8677-7DAEAB5454FD}"/>
              </a:ext>
            </a:extLst>
          </p:cNvPr>
          <p:cNvSpPr/>
          <p:nvPr/>
        </p:nvSpPr>
        <p:spPr>
          <a:xfrm>
            <a:off x="3783835" y="2636150"/>
            <a:ext cx="612000" cy="484992"/>
          </a:xfrm>
          <a:prstGeom prst="hexagon">
            <a:avLst>
              <a:gd name="adj" fmla="val 27665"/>
              <a:gd name="vf" fmla="val 115470"/>
            </a:avLst>
          </a:prstGeom>
          <a:solidFill>
            <a:srgbClr val="0070C0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000" b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</a:t>
            </a:r>
            <a:endParaRPr lang="zh-CN" altLang="en-US" sz="3000" b="1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0" name="Text Box 12"/>
          <p:cNvSpPr txBox="1">
            <a:spLocks noChangeArrowheads="1"/>
          </p:cNvSpPr>
          <p:nvPr/>
        </p:nvSpPr>
        <p:spPr bwMode="auto">
          <a:xfrm>
            <a:off x="4975512" y="3627050"/>
            <a:ext cx="3782085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 dirty="0">
                <a:solidFill>
                  <a:srgbClr val="00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改进措施</a:t>
            </a:r>
          </a:p>
        </p:txBody>
      </p:sp>
      <p:sp>
        <p:nvSpPr>
          <p:cNvPr id="11" name="六边形 10"/>
          <p:cNvSpPr/>
          <p:nvPr/>
        </p:nvSpPr>
        <p:spPr>
          <a:xfrm>
            <a:off x="3773813" y="3609020"/>
            <a:ext cx="612000" cy="540000"/>
          </a:xfrm>
          <a:prstGeom prst="hexagon">
            <a:avLst>
              <a:gd name="adj" fmla="val 27665"/>
              <a:gd name="vf" fmla="val 115470"/>
            </a:avLst>
          </a:prstGeom>
          <a:solidFill>
            <a:srgbClr val="7030A0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000" b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3</a:t>
            </a:r>
            <a:endParaRPr lang="zh-CN" altLang="en-US" sz="3000" b="1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4" name="Line 11"/>
          <p:cNvSpPr>
            <a:spLocks noChangeShapeType="1"/>
          </p:cNvSpPr>
          <p:nvPr/>
        </p:nvSpPr>
        <p:spPr bwMode="auto">
          <a:xfrm flipV="1">
            <a:off x="4309771" y="4115890"/>
            <a:ext cx="3600000" cy="3957"/>
          </a:xfrm>
          <a:prstGeom prst="line">
            <a:avLst/>
          </a:prstGeom>
          <a:noFill/>
          <a:ln w="25400">
            <a:solidFill>
              <a:srgbClr val="C0C0C0"/>
            </a:solidFill>
            <a:prstDash val="sysDot"/>
            <a:rou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六边形 14">
            <a:extLst>
              <a:ext uri="{FF2B5EF4-FFF2-40B4-BE49-F238E27FC236}">
                <a16:creationId xmlns:a16="http://schemas.microsoft.com/office/drawing/2014/main" id="{B10D9031-DB38-4E35-83E3-7FB814DBD8E1}"/>
              </a:ext>
            </a:extLst>
          </p:cNvPr>
          <p:cNvSpPr/>
          <p:nvPr/>
        </p:nvSpPr>
        <p:spPr>
          <a:xfrm rot="10800000" flipV="1">
            <a:off x="3791410" y="4660981"/>
            <a:ext cx="612000" cy="469660"/>
          </a:xfrm>
          <a:prstGeom prst="hexagon">
            <a:avLst>
              <a:gd name="adj" fmla="val 27665"/>
              <a:gd name="vf" fmla="val 115470"/>
            </a:avLst>
          </a:prstGeom>
          <a:solidFill>
            <a:schemeClr val="accent4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000" b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4</a:t>
            </a:r>
            <a:endParaRPr lang="zh-CN" altLang="en-US" sz="3000" b="1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6" name="Line 11">
            <a:extLst>
              <a:ext uri="{FF2B5EF4-FFF2-40B4-BE49-F238E27FC236}">
                <a16:creationId xmlns:a16="http://schemas.microsoft.com/office/drawing/2014/main" id="{3C83C935-646B-47C2-A7C2-45122E1C857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345426" y="5104250"/>
            <a:ext cx="3600000" cy="3957"/>
          </a:xfrm>
          <a:prstGeom prst="line">
            <a:avLst/>
          </a:prstGeom>
          <a:noFill/>
          <a:ln w="25400">
            <a:solidFill>
              <a:srgbClr val="C0C0C0"/>
            </a:solidFill>
            <a:prstDash val="sysDot"/>
            <a:rou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Text Box 12">
            <a:extLst>
              <a:ext uri="{FF2B5EF4-FFF2-40B4-BE49-F238E27FC236}">
                <a16:creationId xmlns:a16="http://schemas.microsoft.com/office/drawing/2014/main" id="{0034334C-1299-4C76-B745-3F34569AF8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46560" y="4644135"/>
            <a:ext cx="3029660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 dirty="0">
                <a:solidFill>
                  <a:srgbClr val="00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廉政情况</a:t>
            </a:r>
          </a:p>
        </p:txBody>
      </p:sp>
    </p:spTree>
  </p:cSld>
  <p:clrMapOvr>
    <a:masterClrMapping/>
  </p:clrMapOvr>
  <p:transition spd="slow" advTm="115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8BC029E-3613-4CAD-9CE0-0368CD209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375" y="98630"/>
            <a:ext cx="10972800" cy="557935"/>
          </a:xfrm>
        </p:spPr>
        <p:txBody>
          <a:bodyPr/>
          <a:lstStyle/>
          <a:p>
            <a:r>
              <a:rPr lang="zh-CN" altLang="en-US" sz="2800" b="1" dirty="0">
                <a:solidFill>
                  <a:srgbClr val="00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一、工作实绩</a:t>
            </a:r>
          </a:p>
        </p:txBody>
      </p:sp>
    </p:spTree>
    <p:extLst>
      <p:ext uri="{BB962C8B-B14F-4D97-AF65-F5344CB8AC3E}">
        <p14:creationId xmlns:p14="http://schemas.microsoft.com/office/powerpoint/2010/main" val="28315014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8BC029E-3613-4CAD-9CE0-0368CD209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375" y="98630"/>
            <a:ext cx="10972800" cy="557935"/>
          </a:xfrm>
        </p:spPr>
        <p:txBody>
          <a:bodyPr/>
          <a:lstStyle/>
          <a:p>
            <a:r>
              <a:rPr lang="zh-CN" altLang="en-US" sz="2800" b="1" dirty="0">
                <a:solidFill>
                  <a:srgbClr val="00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二、问题不足</a:t>
            </a:r>
          </a:p>
        </p:txBody>
      </p:sp>
    </p:spTree>
    <p:extLst>
      <p:ext uri="{BB962C8B-B14F-4D97-AF65-F5344CB8AC3E}">
        <p14:creationId xmlns:p14="http://schemas.microsoft.com/office/powerpoint/2010/main" val="2673387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8BC029E-3613-4CAD-9CE0-0368CD209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375" y="98630"/>
            <a:ext cx="10972800" cy="557935"/>
          </a:xfrm>
        </p:spPr>
        <p:txBody>
          <a:bodyPr/>
          <a:lstStyle/>
          <a:p>
            <a:r>
              <a:rPr lang="zh-CN" altLang="en-US" sz="2800" b="1" dirty="0">
                <a:solidFill>
                  <a:srgbClr val="00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三、</a:t>
            </a:r>
            <a:r>
              <a:rPr lang="zh-CN" altLang="en-US" sz="2800" b="1" dirty="0">
                <a:solidFill>
                  <a:srgbClr val="00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改进措施</a:t>
            </a:r>
          </a:p>
        </p:txBody>
      </p:sp>
    </p:spTree>
    <p:extLst>
      <p:ext uri="{BB962C8B-B14F-4D97-AF65-F5344CB8AC3E}">
        <p14:creationId xmlns:p14="http://schemas.microsoft.com/office/powerpoint/2010/main" val="23569512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8BC029E-3613-4CAD-9CE0-0368CD209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375" y="98630"/>
            <a:ext cx="10972800" cy="557935"/>
          </a:xfrm>
        </p:spPr>
        <p:txBody>
          <a:bodyPr/>
          <a:lstStyle/>
          <a:p>
            <a:r>
              <a:rPr lang="zh-CN" altLang="en-US" sz="2800" b="1" dirty="0">
                <a:solidFill>
                  <a:srgbClr val="00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四、</a:t>
            </a:r>
            <a:r>
              <a:rPr lang="zh-CN" altLang="en-US" sz="2800" b="1" dirty="0">
                <a:solidFill>
                  <a:srgbClr val="00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廉政情况</a:t>
            </a:r>
          </a:p>
        </p:txBody>
      </p:sp>
    </p:spTree>
    <p:extLst>
      <p:ext uri="{BB962C8B-B14F-4D97-AF65-F5344CB8AC3E}">
        <p14:creationId xmlns:p14="http://schemas.microsoft.com/office/powerpoint/2010/main" val="640217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4970875" y="4321928"/>
            <a:ext cx="2196115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6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  谢</a:t>
            </a:r>
          </a:p>
        </p:txBody>
      </p:sp>
      <p:sp>
        <p:nvSpPr>
          <p:cNvPr id="7" name="矩形 6"/>
          <p:cNvSpPr/>
          <p:nvPr/>
        </p:nvSpPr>
        <p:spPr>
          <a:xfrm>
            <a:off x="0" y="1763815"/>
            <a:ext cx="12200035" cy="1594789"/>
          </a:xfrm>
          <a:prstGeom prst="rect">
            <a:avLst/>
          </a:prstGeom>
          <a:solidFill>
            <a:srgbClr val="0070C0"/>
          </a:solidFill>
        </p:spPr>
        <p:txBody>
          <a:bodyPr wrap="square" rtlCol="0" anchor="ctr" anchorCtr="0">
            <a:spAutoFit/>
          </a:bodyPr>
          <a:lstStyle/>
          <a:p>
            <a:pPr algn="ctr"/>
            <a:endParaRPr lang="zh-CN" altLang="en-US" sz="54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622017" y="2098465"/>
            <a:ext cx="895599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342900">
              <a:defRPr/>
            </a:pPr>
            <a:r>
              <a:rPr lang="zh-CN" altLang="en-US" sz="5400" b="1" kern="0" dirty="0">
                <a:solidFill>
                  <a:prstClr val="white"/>
                </a:solidFill>
                <a:latin typeface="Arial" panose="020B0604020202020204"/>
                <a:ea typeface="微软雅黑" panose="020B0503020204020204" pitchFamily="34" charset="-122"/>
              </a:rPr>
              <a:t>请多提宝贵意见</a:t>
            </a:r>
          </a:p>
        </p:txBody>
      </p:sp>
    </p:spTree>
  </p:cSld>
  <p:clrMapOvr>
    <a:masterClrMapping/>
  </p:clrMapOvr>
  <p:transition spd="slow" advTm="3807"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ZTZlMDcxNGFkYzQzMmQ4NGFkNmRiNzFhYjM3MWM0ZDQifQ==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流畅">
  <a:themeElements>
    <a:clrScheme name="流畅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流畅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流畅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>
    <a:lnDef>
      <a:spPr>
        <a:ln w="22225" cmpd="sng">
          <a:solidFill>
            <a:srgbClr val="C00000"/>
          </a:solidFill>
          <a:headEnd type="none"/>
          <a:tailEnd type="none" w="med" len="sm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solidFill>
          <a:srgbClr val="0000FF"/>
        </a:solidFill>
      </a:spPr>
      <a:bodyPr wrap="square" rtlCol="0" anchor="ctr" anchorCtr="0">
        <a:spAutoFit/>
      </a:bodyPr>
      <a:lstStyle>
        <a:defPPr algn="ctr">
          <a:defRPr sz="3600" b="1" dirty="0">
            <a:solidFill>
              <a:schemeClr val="bg1"/>
            </a:solidFill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131</TotalTime>
  <Words>87</Words>
  <Application>Microsoft Office PowerPoint</Application>
  <PresentationFormat>宽屏</PresentationFormat>
  <Paragraphs>26</Paragraphs>
  <Slides>8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17" baseType="lpstr">
      <vt:lpstr>隶书</vt:lpstr>
      <vt:lpstr>宋体</vt:lpstr>
      <vt:lpstr>微软雅黑</vt:lpstr>
      <vt:lpstr>Arial</vt:lpstr>
      <vt:lpstr>Calibri</vt:lpstr>
      <vt:lpstr>Constantia</vt:lpstr>
      <vt:lpstr>Times New Roman</vt:lpstr>
      <vt:lpstr>Wingdings 2</vt:lpstr>
      <vt:lpstr>流畅</vt:lpstr>
      <vt:lpstr>PowerPoint 演示文稿</vt:lpstr>
      <vt:lpstr>PowerPoint 演示文稿</vt:lpstr>
      <vt:lpstr>PowerPoint 演示文稿</vt:lpstr>
      <vt:lpstr>一、工作实绩</vt:lpstr>
      <vt:lpstr>二、问题不足</vt:lpstr>
      <vt:lpstr>三、改进措施</vt:lpstr>
      <vt:lpstr>四、廉政情况</vt:lpstr>
      <vt:lpstr>PowerPoint 演示文稿</vt:lpstr>
    </vt:vector>
  </TitlesOfParts>
  <Company>中国石油大学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基金委机械学科 十二五规划优先发展领域</dc:title>
  <dc:creator>zcf</dc:creator>
  <cp:lastModifiedBy>lxw</cp:lastModifiedBy>
  <cp:revision>2748</cp:revision>
  <cp:lastPrinted>2012-06-02T01:40:00Z</cp:lastPrinted>
  <dcterms:created xsi:type="dcterms:W3CDTF">2009-07-01T00:43:00Z</dcterms:created>
  <dcterms:modified xsi:type="dcterms:W3CDTF">2025-12-29T06:29:30Z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785C717B87484CD6A6F64A2C5664E69E_12</vt:lpwstr>
  </property>
  <property fmtid="{D5CDD505-2E9C-101B-9397-08002B2CF9AE}" pid="3" name="KSOProductBuildVer">
    <vt:lpwstr>2052-12.1.0.15990</vt:lpwstr>
  </property>
</Properties>
</file>