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6" r:id="rId3"/>
  </p:sldIdLst>
  <p:sldSz cx="9753600" cy="14630400"/>
  <p:notesSz cx="68580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2A00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gridSpacing cx="72008" cy="72008"/>
</p:viewPr>
</file>

<file path=ppt/_rels/presentation.xml.rels><?xml version="1.0" encoding="UTF-8" standalone="yes"?>
<Relationships xmlns="http://schemas.openxmlformats.org/package/2006/relationships"><Relationship Id="rId7" Type="http://schemas.openxmlformats.org/officeDocument/2006/relationships/tableStyles" Target="tableStyles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/>
      <p:sp>
        <p:nvSpPr>
          <p:cNvPr id="2" name="Header Placeholder"/>
          <p:cNvSpPr/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/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/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.xml"/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64" name="图片 63" descr="白色方块_透明背景_4K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8150" y="6965950"/>
            <a:ext cx="560070" cy="575310"/>
          </a:xfrm>
          <a:prstGeom prst="rect">
            <a:avLst/>
          </a:prstGeom>
        </p:spPr>
      </p:pic>
      <p:pic>
        <p:nvPicPr>
          <p:cNvPr id="51" name="图片 50" descr="下方白色边框_透明背景_4K 拷贝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44015" y="10163175"/>
            <a:ext cx="6465570" cy="942975"/>
          </a:xfrm>
          <a:prstGeom prst="rect">
            <a:avLst/>
          </a:prstGeom>
        </p:spPr>
      </p:pic>
      <p:pic>
        <p:nvPicPr>
          <p:cNvPr id="50" name="图片 49" descr="下方白色边框_透明背景_4K 拷贝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44015" y="9034145"/>
            <a:ext cx="6465570" cy="942975"/>
          </a:xfrm>
          <a:prstGeom prst="rect">
            <a:avLst/>
          </a:prstGeom>
        </p:spPr>
      </p:pic>
      <p:pic>
        <p:nvPicPr>
          <p:cNvPr id="49" name="图片 48" descr="下方白色边框_透明背景_4K 拷贝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44015" y="7905115"/>
            <a:ext cx="6465570" cy="942975"/>
          </a:xfrm>
          <a:prstGeom prst="rect">
            <a:avLst/>
          </a:prstGeom>
        </p:spPr>
      </p:pic>
      <p:pic>
        <p:nvPicPr>
          <p:cNvPr id="52" name="图片 51" descr="下方白色边框_透明背景_4K 拷贝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44015" y="11292205"/>
            <a:ext cx="6465570" cy="942975"/>
          </a:xfrm>
          <a:prstGeom prst="rect">
            <a:avLst/>
          </a:prstGeom>
        </p:spPr>
      </p:pic>
      <p:pic>
        <p:nvPicPr>
          <p:cNvPr id="47" name="图片 46" descr="下方白色边框_透明背景_4K 拷贝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44015" y="6776085"/>
            <a:ext cx="6465570" cy="942975"/>
          </a:xfrm>
          <a:prstGeom prst="rect">
            <a:avLst/>
          </a:prstGeom>
        </p:spPr>
      </p:pic>
      <p:pic>
        <p:nvPicPr>
          <p:cNvPr id="45" name="图片 4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98800" y="485775"/>
            <a:ext cx="3556000" cy="1066800"/>
          </a:xfrm>
          <a:prstGeom prst="rect">
            <a:avLst/>
          </a:prstGeom>
        </p:spPr>
      </p:pic>
      <p:sp>
        <p:nvSpPr>
          <p:cNvPr id="6" name="活动系列名称"/>
          <p:cNvSpPr>
            <a:spLocks noGrp="1"/>
          </p:cNvSpPr>
          <p:nvPr/>
        </p:nvSpPr>
        <p:spPr>
          <a:xfrm>
            <a:off x="-635" y="1770380"/>
            <a:ext cx="9769475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ctr">
            <a:noAutofit/>
          </a:bodyPr>
          <a:lstStyle/>
          <a:p>
            <a:pPr algn="ctr">
              <a:lnSpc>
                <a:spcPct val="100000"/>
              </a:lnSpc>
              <a:buNone/>
              <a:defRPr sz="2325" b="1" i="0">
                <a:solidFill>
                  <a:srgbClr val="F28A0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325" b="1" i="0">
                <a:solidFill>
                  <a:srgbClr val="F28A0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第十</a:t>
            </a:r>
            <a:r>
              <a:rPr lang="zh-CN" sz="2325" b="1" i="0">
                <a:solidFill>
                  <a:srgbClr val="F28A0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五</a:t>
            </a:r>
            <a:r>
              <a:rPr sz="2325" b="1" i="0">
                <a:solidFill>
                  <a:srgbClr val="F28A0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期研究生党建“领航先锋”工程</a:t>
            </a:r>
            <a:endParaRPr sz="2325" b="1" i="0">
              <a:solidFill>
                <a:srgbClr val="F28A0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活动主题"/>
          <p:cNvSpPr>
            <a:spLocks noGrp="1"/>
          </p:cNvSpPr>
          <p:nvPr/>
        </p:nvSpPr>
        <p:spPr>
          <a:xfrm>
            <a:off x="685800" y="2656205"/>
            <a:ext cx="838200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ctr">
            <a:noAutofit/>
          </a:bodyPr>
          <a:lstStyle/>
          <a:p>
            <a:pPr algn="ctr">
              <a:lnSpc>
                <a:spcPct val="100000"/>
              </a:lnSpc>
              <a:buNone/>
              <a:defRPr sz="3375" b="1" i="0">
                <a:solidFill>
                  <a:srgbClr val="E91B2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lang="en-US" sz="3375" b="1" i="0">
                <a:solidFill>
                  <a:srgbClr val="E91B2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en-US" altLang="zh-CN" sz="3375" b="1" i="0">
                <a:solidFill>
                  <a:srgbClr val="E91B2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xxxxxx</a:t>
            </a:r>
            <a:r>
              <a:rPr lang="zh-CN" altLang="en-US" sz="3375" b="1" i="0">
                <a:solidFill>
                  <a:srgbClr val="E91B2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主题</a:t>
            </a:r>
            <a:r>
              <a:rPr sz="3375" b="1" i="0">
                <a:solidFill>
                  <a:srgbClr val="E91B2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endParaRPr sz="3375" b="1" i="0">
              <a:solidFill>
                <a:srgbClr val="E91B23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活动名称"/>
          <p:cNvSpPr>
            <a:spLocks noGrp="1"/>
          </p:cNvSpPr>
          <p:nvPr/>
        </p:nvSpPr>
        <p:spPr>
          <a:xfrm>
            <a:off x="1524000" y="3570605"/>
            <a:ext cx="67056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ctr">
            <a:noAutofit/>
          </a:bodyPr>
          <a:lstStyle/>
          <a:p>
            <a:pPr algn="ctr">
              <a:lnSpc>
                <a:spcPct val="100000"/>
              </a:lnSpc>
              <a:buNone/>
              <a:defRPr sz="3375" b="1" i="0">
                <a:solidFill>
                  <a:srgbClr val="E91B2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3375" b="1" i="0">
                <a:solidFill>
                  <a:srgbClr val="E91B2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研究生党支部书记微沙龙</a:t>
            </a:r>
            <a:endParaRPr sz="3375" b="1" i="0">
              <a:solidFill>
                <a:srgbClr val="E91B23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时间_红色胶囊底板"/>
          <p:cNvSpPr>
            <a:spLocks noGrp="1"/>
          </p:cNvSpPr>
          <p:nvPr/>
        </p:nvSpPr>
        <p:spPr>
          <a:xfrm>
            <a:off x="867410" y="4667250"/>
            <a:ext cx="3429000" cy="838200"/>
          </a:xfrm>
          <a:prstGeom prst="roundRect">
            <a:avLst>
              <a:gd name="adj" fmla="val 50000"/>
            </a:avLst>
          </a:prstGeom>
          <a:solidFill>
            <a:srgbClr val="E91B23"/>
          </a:solidFill>
          <a:ln w="0">
            <a:solidFill>
              <a:srgbClr val="E91B23"/>
            </a:solidFill>
            <a:prstDash val="solid"/>
          </a:ln>
        </p:spPr>
      </p:sp>
      <p:sp>
        <p:nvSpPr>
          <p:cNvPr id="10" name="时间_白色圆标"/>
          <p:cNvSpPr>
            <a:spLocks noGrp="1"/>
          </p:cNvSpPr>
          <p:nvPr/>
        </p:nvSpPr>
        <p:spPr>
          <a:xfrm>
            <a:off x="972185" y="4772025"/>
            <a:ext cx="628650" cy="628650"/>
          </a:xfrm>
          <a:prstGeom prst="ellipse">
            <a:avLst/>
          </a:prstGeom>
          <a:solidFill>
            <a:srgbClr val="FFFFFF"/>
          </a:solidFill>
          <a:ln w="0">
            <a:solidFill>
              <a:srgbClr val="FFFFFF"/>
            </a:solidFill>
            <a:prstDash val="solid"/>
          </a:ln>
        </p:spPr>
      </p:sp>
      <p:sp>
        <p:nvSpPr>
          <p:cNvPr id="11" name="时间_标签文字"/>
          <p:cNvSpPr>
            <a:spLocks noGrp="1"/>
          </p:cNvSpPr>
          <p:nvPr/>
        </p:nvSpPr>
        <p:spPr>
          <a:xfrm>
            <a:off x="972185" y="4781550"/>
            <a:ext cx="62865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ctr">
            <a:noAutofit/>
          </a:bodyPr>
          <a:lstStyle/>
          <a:p>
            <a:pPr algn="ctr">
              <a:lnSpc>
                <a:spcPct val="100000"/>
              </a:lnSpc>
              <a:buNone/>
              <a:defRPr sz="1500" b="1" i="0">
                <a:solidFill>
                  <a:srgbClr val="D7192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500" b="1" i="0" spc="200">
                <a:solidFill>
                  <a:srgbClr val="D71920"/>
                </a:solidFill>
                <a:uFillTx/>
                <a:ea typeface="微软雅黑" panose="020B0503020204020204" charset="-122"/>
                <a:cs typeface="微软雅黑" panose="020B0503020204020204" charset="-122"/>
              </a:rPr>
              <a:t>时间</a:t>
            </a:r>
            <a:endParaRPr sz="1500" b="1" i="0" spc="200">
              <a:solidFill>
                <a:srgbClr val="D71920"/>
              </a:solidFill>
              <a:uFillTx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2" name="时间_具体内容"/>
          <p:cNvSpPr>
            <a:spLocks noGrp="1"/>
          </p:cNvSpPr>
          <p:nvPr/>
        </p:nvSpPr>
        <p:spPr>
          <a:xfrm>
            <a:off x="1705610" y="4819650"/>
            <a:ext cx="245364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15000"/>
              </a:lnSpc>
              <a:buNone/>
              <a:defRPr sz="1575" b="1" i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600" b="1" i="0" spc="200">
                <a:solidFill>
                  <a:srgbClr val="FFFFFF"/>
                </a:solidFill>
                <a:uFillTx/>
                <a:ea typeface="微软雅黑" panose="020B0503020204020204" charset="-122"/>
                <a:cs typeface="微软雅黑" panose="020B0503020204020204" charset="-122"/>
              </a:rPr>
              <a:t>202</a:t>
            </a:r>
            <a:r>
              <a:rPr lang="en-US" sz="1600" b="1" i="0" spc="200">
                <a:solidFill>
                  <a:srgbClr val="FFFFFF"/>
                </a:solidFill>
                <a:uFillTx/>
                <a:ea typeface="微软雅黑" panose="020B0503020204020204" charset="-122"/>
                <a:cs typeface="微软雅黑" panose="020B0503020204020204" charset="-122"/>
              </a:rPr>
              <a:t>6</a:t>
            </a:r>
            <a:r>
              <a:rPr sz="1600" b="1" i="0" spc="200">
                <a:solidFill>
                  <a:srgbClr val="FFFFFF"/>
                </a:solidFill>
                <a:uFillTx/>
                <a:ea typeface="微软雅黑" panose="020B0503020204020204" charset="-122"/>
                <a:cs typeface="微软雅黑" panose="020B0503020204020204" charset="-122"/>
              </a:rPr>
              <a:t>年</a:t>
            </a:r>
            <a:r>
              <a:rPr lang="en-US" sz="1600" b="1" i="0" spc="200">
                <a:solidFill>
                  <a:srgbClr val="FFFFFF"/>
                </a:solidFill>
                <a:uFillTx/>
                <a:ea typeface="微软雅黑" panose="020B0503020204020204" charset="-122"/>
                <a:cs typeface="微软雅黑" panose="020B0503020204020204" charset="-122"/>
              </a:rPr>
              <a:t>x</a:t>
            </a:r>
            <a:r>
              <a:rPr sz="1600" b="1" i="0" spc="200">
                <a:solidFill>
                  <a:srgbClr val="FFFFFF"/>
                </a:solidFill>
                <a:uFillTx/>
                <a:ea typeface="微软雅黑" panose="020B0503020204020204" charset="-122"/>
                <a:cs typeface="微软雅黑" panose="020B0503020204020204" charset="-122"/>
              </a:rPr>
              <a:t>月</a:t>
            </a:r>
            <a:r>
              <a:rPr lang="en-US" sz="1600" b="1" i="0" spc="200">
                <a:solidFill>
                  <a:srgbClr val="FFFFFF"/>
                </a:solidFill>
                <a:uFillTx/>
                <a:ea typeface="微软雅黑" panose="020B0503020204020204" charset="-122"/>
                <a:cs typeface="微软雅黑" panose="020B0503020204020204" charset="-122"/>
              </a:rPr>
              <a:t>x</a:t>
            </a:r>
            <a:r>
              <a:rPr sz="1600" b="1" i="0" spc="200">
                <a:solidFill>
                  <a:srgbClr val="FFFFFF"/>
                </a:solidFill>
                <a:uFillTx/>
                <a:ea typeface="微软雅黑" panose="020B0503020204020204" charset="-122"/>
                <a:cs typeface="微软雅黑" panose="020B0503020204020204" charset="-122"/>
              </a:rPr>
              <a:t>日（周一）</a:t>
            </a:r>
            <a:endParaRPr sz="1600" b="1" i="0" spc="200">
              <a:solidFill>
                <a:srgbClr val="FFFFFF"/>
              </a:solidFill>
              <a:uFillTx/>
              <a:ea typeface="微软雅黑" panose="020B0503020204020204" charset="-122"/>
              <a:cs typeface="微软雅黑" panose="020B0503020204020204" charset="-122"/>
            </a:endParaRPr>
          </a:p>
          <a:p>
            <a:pPr algn="l">
              <a:lnSpc>
                <a:spcPct val="115000"/>
              </a:lnSpc>
              <a:buNone/>
              <a:defRPr sz="1575" b="1" i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600" b="1" i="0" spc="200">
                <a:solidFill>
                  <a:srgbClr val="FFFFFF"/>
                </a:solidFill>
                <a:uFillTx/>
                <a:ea typeface="微软雅黑" panose="020B0503020204020204" charset="-122"/>
                <a:cs typeface="微软雅黑" panose="020B0503020204020204" charset="-122"/>
              </a:rPr>
              <a:t>下午16:00</a:t>
            </a:r>
            <a:endParaRPr sz="1600" b="1" i="0" spc="200">
              <a:solidFill>
                <a:srgbClr val="FFFFFF"/>
              </a:solidFill>
              <a:uFillTx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3" name="地点_红色胶囊底板"/>
          <p:cNvSpPr>
            <a:spLocks noGrp="1"/>
          </p:cNvSpPr>
          <p:nvPr/>
        </p:nvSpPr>
        <p:spPr>
          <a:xfrm>
            <a:off x="4732655" y="4660265"/>
            <a:ext cx="4219575" cy="838200"/>
          </a:xfrm>
          <a:prstGeom prst="roundRect">
            <a:avLst>
              <a:gd name="adj" fmla="val 50000"/>
            </a:avLst>
          </a:prstGeom>
          <a:solidFill>
            <a:srgbClr val="E91B23"/>
          </a:solidFill>
          <a:ln w="0">
            <a:solidFill>
              <a:srgbClr val="E91B23"/>
            </a:solidFill>
            <a:prstDash val="solid"/>
          </a:ln>
        </p:spPr>
      </p:sp>
      <p:sp>
        <p:nvSpPr>
          <p:cNvPr id="14" name="地点_白色圆标"/>
          <p:cNvSpPr>
            <a:spLocks noGrp="1"/>
          </p:cNvSpPr>
          <p:nvPr/>
        </p:nvSpPr>
        <p:spPr>
          <a:xfrm>
            <a:off x="4837430" y="4765040"/>
            <a:ext cx="628650" cy="628650"/>
          </a:xfrm>
          <a:prstGeom prst="ellipse">
            <a:avLst/>
          </a:prstGeom>
          <a:solidFill>
            <a:srgbClr val="FFFFFF"/>
          </a:solidFill>
          <a:ln w="0">
            <a:solidFill>
              <a:srgbClr val="FFFFFF"/>
            </a:solidFill>
            <a:prstDash val="solid"/>
          </a:ln>
        </p:spPr>
      </p:sp>
      <p:sp>
        <p:nvSpPr>
          <p:cNvPr id="15" name="地点_标签文字"/>
          <p:cNvSpPr>
            <a:spLocks noGrp="1"/>
          </p:cNvSpPr>
          <p:nvPr/>
        </p:nvSpPr>
        <p:spPr>
          <a:xfrm>
            <a:off x="4837430" y="4774565"/>
            <a:ext cx="62865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ctr">
            <a:noAutofit/>
          </a:bodyPr>
          <a:lstStyle/>
          <a:p>
            <a:pPr algn="ctr">
              <a:lnSpc>
                <a:spcPct val="100000"/>
              </a:lnSpc>
              <a:buNone/>
              <a:defRPr sz="1500" b="1" i="0">
                <a:solidFill>
                  <a:srgbClr val="D7192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500" b="1" i="0" spc="200">
                <a:solidFill>
                  <a:srgbClr val="D71920"/>
                </a:solidFill>
                <a:uFillTx/>
                <a:ea typeface="微软雅黑" panose="020B0503020204020204" charset="-122"/>
                <a:cs typeface="微软雅黑" panose="020B0503020204020204" charset="-122"/>
              </a:rPr>
              <a:t>地点</a:t>
            </a:r>
            <a:endParaRPr sz="1500" b="1" i="0" spc="200">
              <a:solidFill>
                <a:srgbClr val="D71920"/>
              </a:solidFill>
              <a:uFillTx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6" name="地点_具体内容"/>
          <p:cNvSpPr>
            <a:spLocks noGrp="1"/>
          </p:cNvSpPr>
          <p:nvPr/>
        </p:nvSpPr>
        <p:spPr>
          <a:xfrm>
            <a:off x="5597525" y="4812665"/>
            <a:ext cx="3250565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15000"/>
              </a:lnSpc>
              <a:buNone/>
              <a:defRPr sz="1425" b="1" i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600" b="1" i="0" spc="200">
                <a:solidFill>
                  <a:srgbClr val="FFFFFF"/>
                </a:solidFill>
                <a:uFillTx/>
                <a:ea typeface="微软雅黑" panose="020B0503020204020204" charset="-122"/>
                <a:cs typeface="微软雅黑" panose="020B0503020204020204" charset="-122"/>
              </a:rPr>
              <a:t>西南交通大学犀浦校区</a:t>
            </a:r>
            <a:r>
              <a:rPr lang="en-US" sz="1600" b="1" i="0" spc="200">
                <a:solidFill>
                  <a:srgbClr val="FFFFFF"/>
                </a:solidFill>
                <a:uFillTx/>
                <a:ea typeface="微软雅黑" panose="020B0503020204020204" charset="-122"/>
                <a:cs typeface="微软雅黑" panose="020B0503020204020204" charset="-122"/>
              </a:rPr>
              <a:t>xxx</a:t>
            </a:r>
            <a:r>
              <a:rPr sz="1600" b="1" i="0" spc="200">
                <a:solidFill>
                  <a:srgbClr val="FFFFFF"/>
                </a:solidFill>
                <a:uFillTx/>
                <a:ea typeface="微软雅黑" panose="020B0503020204020204" charset="-122"/>
                <a:cs typeface="微软雅黑" panose="020B0503020204020204" charset="-122"/>
              </a:rPr>
              <a:t>会议室</a:t>
            </a:r>
            <a:endParaRPr sz="1600" b="1" i="0" spc="200">
              <a:solidFill>
                <a:srgbClr val="FFFFFF"/>
              </a:solidFill>
              <a:uFillTx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0" name="流程1_内容"/>
          <p:cNvSpPr>
            <a:spLocks noGrp="1"/>
          </p:cNvSpPr>
          <p:nvPr/>
        </p:nvSpPr>
        <p:spPr>
          <a:xfrm>
            <a:off x="2633980" y="6996430"/>
            <a:ext cx="536956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12000"/>
              </a:lnSpc>
              <a:buNone/>
              <a:defRPr sz="2100" b="1" i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lang="en-US" sz="2100" b="1" i="0" spc="200">
                <a:solidFill>
                  <a:srgbClr val="FFFFFF"/>
                </a:solidFill>
                <a:uFillTx/>
                <a:ea typeface="微软雅黑" panose="020B0503020204020204" charset="-122"/>
                <a:cs typeface="微软雅黑" panose="020B0503020204020204" charset="-122"/>
              </a:rPr>
              <a:t>xxxxx</a:t>
            </a:r>
            <a:r>
              <a:rPr sz="2100" b="1" i="0" spc="200">
                <a:solidFill>
                  <a:srgbClr val="FFFFFF"/>
                </a:solidFill>
                <a:uFillTx/>
                <a:ea typeface="微软雅黑" panose="020B0503020204020204" charset="-122"/>
                <a:cs typeface="微软雅黑" panose="020B0503020204020204" charset="-122"/>
              </a:rPr>
              <a:t>交流分享</a:t>
            </a:r>
            <a:endParaRPr sz="2100" b="1" i="0" spc="200">
              <a:solidFill>
                <a:srgbClr val="FFFFFF"/>
              </a:solidFill>
              <a:uFillTx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4" name="流程2_内容"/>
          <p:cNvSpPr>
            <a:spLocks noGrp="1"/>
          </p:cNvSpPr>
          <p:nvPr/>
        </p:nvSpPr>
        <p:spPr>
          <a:xfrm>
            <a:off x="2633980" y="7996555"/>
            <a:ext cx="5369560" cy="742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12000"/>
              </a:lnSpc>
              <a:buNone/>
              <a:defRPr sz="2175" b="1" i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lang="en-US" sz="2100" b="1" i="0" spc="200">
                <a:solidFill>
                  <a:srgbClr val="FFFFFF"/>
                </a:solidFill>
                <a:uFillTx/>
                <a:ea typeface="微软雅黑" panose="020B0503020204020204" charset="-122"/>
                <a:cs typeface="微软雅黑" panose="020B0503020204020204" charset="-122"/>
              </a:rPr>
              <a:t>xxx</a:t>
            </a:r>
            <a:r>
              <a:rPr sz="2100" b="1" i="0" spc="200">
                <a:solidFill>
                  <a:srgbClr val="FFFFFF"/>
                </a:solidFill>
                <a:uFillTx/>
                <a:ea typeface="微软雅黑" panose="020B0503020204020204" charset="-122"/>
                <a:cs typeface="微软雅黑" panose="020B0503020204020204" charset="-122"/>
              </a:rPr>
              <a:t>交流分享</a:t>
            </a:r>
            <a:endParaRPr sz="2100" b="1" i="0" spc="200">
              <a:solidFill>
                <a:srgbClr val="FFFFFF"/>
              </a:solidFill>
              <a:uFillTx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8" name="流程3_内容"/>
          <p:cNvSpPr>
            <a:spLocks noGrp="1"/>
          </p:cNvSpPr>
          <p:nvPr/>
        </p:nvSpPr>
        <p:spPr>
          <a:xfrm>
            <a:off x="2633980" y="9120505"/>
            <a:ext cx="5369560" cy="742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12000"/>
              </a:lnSpc>
              <a:buNone/>
              <a:defRPr sz="2175" b="1" i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lang="en-US" sz="2100" b="1" i="0" spc="200">
                <a:solidFill>
                  <a:srgbClr val="FFFFFF"/>
                </a:solidFill>
                <a:uFillTx/>
                <a:ea typeface="微软雅黑" panose="020B0503020204020204" charset="-122"/>
                <a:cs typeface="微软雅黑" panose="020B0503020204020204" charset="-122"/>
              </a:rPr>
              <a:t>xx</a:t>
            </a:r>
            <a:r>
              <a:rPr sz="2100" b="1" i="0" spc="200">
                <a:solidFill>
                  <a:srgbClr val="FFFFFF"/>
                </a:solidFill>
                <a:uFillTx/>
                <a:ea typeface="微软雅黑" panose="020B0503020204020204" charset="-122"/>
                <a:cs typeface="微软雅黑" panose="020B0503020204020204" charset="-122"/>
              </a:rPr>
              <a:t>学院硕士24级第二党支部书记</a:t>
            </a:r>
            <a:endParaRPr sz="2100" b="1" i="0" spc="200">
              <a:solidFill>
                <a:srgbClr val="FFFFFF"/>
              </a:solidFill>
              <a:uFillTx/>
              <a:ea typeface="微软雅黑" panose="020B0503020204020204" charset="-122"/>
              <a:cs typeface="微软雅黑" panose="020B0503020204020204" charset="-122"/>
            </a:endParaRPr>
          </a:p>
          <a:p>
            <a:pPr algn="l">
              <a:lnSpc>
                <a:spcPct val="112000"/>
              </a:lnSpc>
              <a:buNone/>
              <a:defRPr sz="2175" b="1" i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100" b="1" i="0" spc="200">
                <a:solidFill>
                  <a:srgbClr val="FFFFFF"/>
                </a:solidFill>
                <a:uFillTx/>
                <a:ea typeface="微软雅黑" panose="020B0503020204020204" charset="-122"/>
                <a:cs typeface="微软雅黑" panose="020B0503020204020204" charset="-122"/>
              </a:rPr>
              <a:t>交流分享</a:t>
            </a:r>
            <a:endParaRPr sz="2100" b="1" i="0" spc="200">
              <a:solidFill>
                <a:srgbClr val="FFFFFF"/>
              </a:solidFill>
              <a:uFillTx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2" name="流程4_内容"/>
          <p:cNvSpPr>
            <a:spLocks noGrp="1"/>
          </p:cNvSpPr>
          <p:nvPr/>
        </p:nvSpPr>
        <p:spPr>
          <a:xfrm>
            <a:off x="2633980" y="10244455"/>
            <a:ext cx="5369560" cy="742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12000"/>
              </a:lnSpc>
              <a:buNone/>
              <a:defRPr sz="2175" b="1" i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lang="en-US" sz="2100" b="1" i="0" spc="200">
                <a:solidFill>
                  <a:srgbClr val="FFFFFF"/>
                </a:solidFill>
                <a:uFillTx/>
                <a:ea typeface="微软雅黑" panose="020B0503020204020204" charset="-122"/>
                <a:cs typeface="微软雅黑" panose="020B0503020204020204" charset="-122"/>
              </a:rPr>
              <a:t>xx</a:t>
            </a:r>
            <a:r>
              <a:rPr sz="2100" b="1" i="0" spc="200">
                <a:solidFill>
                  <a:srgbClr val="FFFFFF"/>
                </a:solidFill>
                <a:uFillTx/>
                <a:ea typeface="微软雅黑" panose="020B0503020204020204" charset="-122"/>
                <a:cs typeface="微软雅黑" panose="020B0503020204020204" charset="-122"/>
              </a:rPr>
              <a:t>学院硕士第一党支部党员代表</a:t>
            </a:r>
            <a:endParaRPr sz="2100" b="1" i="0" spc="200">
              <a:solidFill>
                <a:srgbClr val="FFFFFF"/>
              </a:solidFill>
              <a:uFillTx/>
              <a:ea typeface="微软雅黑" panose="020B0503020204020204" charset="-122"/>
              <a:cs typeface="微软雅黑" panose="020B0503020204020204" charset="-122"/>
            </a:endParaRPr>
          </a:p>
          <a:p>
            <a:pPr algn="l">
              <a:lnSpc>
                <a:spcPct val="112000"/>
              </a:lnSpc>
              <a:buNone/>
              <a:defRPr sz="2175" b="1" i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100" b="1" i="0" spc="200">
                <a:solidFill>
                  <a:srgbClr val="FFFFFF"/>
                </a:solidFill>
                <a:uFillTx/>
                <a:ea typeface="微软雅黑" panose="020B0503020204020204" charset="-122"/>
                <a:cs typeface="微软雅黑" panose="020B0503020204020204" charset="-122"/>
              </a:rPr>
              <a:t>交流分享</a:t>
            </a:r>
            <a:endParaRPr sz="2100" b="1" i="0" spc="200">
              <a:solidFill>
                <a:srgbClr val="FFFFFF"/>
              </a:solidFill>
              <a:uFillTx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6" name="流程5_内容"/>
          <p:cNvSpPr>
            <a:spLocks noGrp="1"/>
          </p:cNvSpPr>
          <p:nvPr/>
        </p:nvSpPr>
        <p:spPr>
          <a:xfrm>
            <a:off x="2633980" y="11482705"/>
            <a:ext cx="536956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12000"/>
              </a:lnSpc>
              <a:buNone/>
              <a:defRPr sz="2175" b="1" i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lang="en-US" sz="2100" b="1" i="0" spc="200">
                <a:solidFill>
                  <a:srgbClr val="FFFFFF"/>
                </a:solidFill>
                <a:uFillTx/>
                <a:ea typeface="微软雅黑" panose="020B0503020204020204" charset="-122"/>
                <a:cs typeface="微软雅黑" panose="020B0503020204020204" charset="-122"/>
              </a:rPr>
              <a:t>xxxx</a:t>
            </a:r>
            <a:r>
              <a:rPr sz="2100" b="1" i="0" spc="200">
                <a:solidFill>
                  <a:srgbClr val="FFFFFF"/>
                </a:solidFill>
                <a:uFillTx/>
                <a:ea typeface="微软雅黑" panose="020B0503020204020204" charset="-122"/>
                <a:cs typeface="微软雅黑" panose="020B0503020204020204" charset="-122"/>
              </a:rPr>
              <a:t>仪式</a:t>
            </a:r>
            <a:endParaRPr sz="2100" b="1" i="0" spc="200">
              <a:solidFill>
                <a:srgbClr val="FFFFFF"/>
              </a:solidFill>
              <a:uFillTx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44" name="图片 43" descr="原图黄色矩形_单独素材_4K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12566015"/>
            <a:ext cx="9753600" cy="142875"/>
          </a:xfrm>
          <a:prstGeom prst="rect">
            <a:avLst/>
          </a:prstGeom>
        </p:spPr>
      </p:pic>
      <p:sp>
        <p:nvSpPr>
          <p:cNvPr id="55" name="文本框 54" descr="{&quot;isTemplate&quot;:true,&quot;type&quot;:&quot;text&quot;}"/>
          <p:cNvSpPr txBox="1"/>
          <p:nvPr/>
        </p:nvSpPr>
        <p:spPr>
          <a:xfrm>
            <a:off x="1708150" y="7011035"/>
            <a:ext cx="448310" cy="520065"/>
          </a:xfrm>
          <a:prstGeom prst="rect">
            <a:avLst/>
          </a:prstGeom>
        </p:spPr>
        <p:txBody>
          <a:bodyPr wrap="none" lIns="0" tIns="0" rIns="0" bIns="0" anchor="ctr" anchorCtr="0"/>
          <a:p>
            <a:pPr algn="ctr">
              <a:lnSpc>
                <a:spcPct val="100000"/>
              </a:lnSpc>
              <a:buClrTx/>
              <a:buSzTx/>
              <a:buFontTx/>
              <a:defRPr sz="3375" b="1" i="1">
                <a:solidFill>
                  <a:srgbClr val="D7192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3200" b="1" i="1">
                <a:latin typeface="微软雅黑" panose="020B0503020204020204" charset="-122"/>
                <a:ea typeface="微软雅黑" panose="020B0503020204020204" charset="-122"/>
              </a:rPr>
              <a:t>1</a:t>
            </a:r>
            <a:endParaRPr sz="3200" b="1" i="1"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63" name="组合 62"/>
          <p:cNvGrpSpPr/>
          <p:nvPr/>
        </p:nvGrpSpPr>
        <p:grpSpPr>
          <a:xfrm>
            <a:off x="2620010" y="13373100"/>
            <a:ext cx="4513580" cy="1239520"/>
            <a:chOff x="4126" y="20382"/>
            <a:chExt cx="7108" cy="1952"/>
          </a:xfrm>
        </p:grpSpPr>
        <p:sp>
          <p:nvSpPr>
            <p:cNvPr id="57" name="文本框 56"/>
            <p:cNvSpPr txBox="1"/>
            <p:nvPr/>
          </p:nvSpPr>
          <p:spPr>
            <a:xfrm>
              <a:off x="5410" y="20398"/>
              <a:ext cx="5824" cy="688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p>
              <a:pPr algn="dist"/>
              <a:r>
                <a:rPr lang="zh-CN" altLang="en-US" sz="2000" b="1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党委研究生工作部</a:t>
              </a:r>
              <a:endParaRPr lang="zh-CN" altLang="en-US" sz="20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8" name="文本框 57"/>
            <p:cNvSpPr txBox="1"/>
            <p:nvPr/>
          </p:nvSpPr>
          <p:spPr>
            <a:xfrm>
              <a:off x="4126" y="20382"/>
              <a:ext cx="1320" cy="688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p>
              <a:pPr algn="l"/>
              <a:r>
                <a:rPr lang="zh-CN" altLang="en-US" sz="2000" b="1" spc="200">
                  <a:solidFill>
                    <a:schemeClr val="bg1"/>
                  </a:solidFill>
                  <a:uFillTx/>
                  <a:latin typeface="微软雅黑" panose="020B0503020204020204" charset="-122"/>
                  <a:ea typeface="微软雅黑" panose="020B0503020204020204" charset="-122"/>
                </a:rPr>
                <a:t>主办：</a:t>
              </a:r>
              <a:endParaRPr lang="zh-CN" altLang="en-US" sz="2000" b="1" spc="200">
                <a:solidFill>
                  <a:schemeClr val="bg1"/>
                </a:solidFill>
                <a:uFillTx/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9" name="文本框 58"/>
            <p:cNvSpPr txBox="1"/>
            <p:nvPr/>
          </p:nvSpPr>
          <p:spPr>
            <a:xfrm>
              <a:off x="4126" y="20991"/>
              <a:ext cx="1320" cy="688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p>
              <a:pPr algn="l"/>
              <a:r>
                <a:rPr lang="zh-CN" altLang="en-US" sz="2000" b="1" spc="200">
                  <a:solidFill>
                    <a:schemeClr val="bg1"/>
                  </a:solidFill>
                  <a:uFillTx/>
                  <a:latin typeface="微软雅黑" panose="020B0503020204020204" charset="-122"/>
                  <a:ea typeface="微软雅黑" panose="020B0503020204020204" charset="-122"/>
                </a:rPr>
                <a:t>承办：</a:t>
              </a:r>
              <a:endParaRPr lang="zh-CN" altLang="en-US" sz="2000" b="1" spc="200">
                <a:solidFill>
                  <a:schemeClr val="bg1"/>
                </a:solidFill>
                <a:uFillTx/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60" name="文本框 59"/>
            <p:cNvSpPr txBox="1"/>
            <p:nvPr/>
          </p:nvSpPr>
          <p:spPr>
            <a:xfrm>
              <a:off x="5410" y="20984"/>
              <a:ext cx="5824" cy="688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p>
              <a:pPr algn="dist"/>
              <a:r>
                <a:rPr lang="en-US" altLang="zh-CN" sz="2000" b="1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xx</a:t>
              </a:r>
              <a:r>
                <a:rPr lang="zh-CN" altLang="en-US" sz="2000" b="1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学院硕士24级第二党支部</a:t>
              </a:r>
              <a:endParaRPr lang="zh-CN" altLang="en-US" sz="20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61" name="文本框 60"/>
            <p:cNvSpPr txBox="1"/>
            <p:nvPr/>
          </p:nvSpPr>
          <p:spPr>
            <a:xfrm>
              <a:off x="5410" y="21646"/>
              <a:ext cx="5824" cy="688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p>
              <a:pPr algn="dist"/>
              <a:endParaRPr lang="zh-CN" altLang="en-US" sz="20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pic>
        <p:nvPicPr>
          <p:cNvPr id="65" name="图片 64" descr="白色方块_透明背景_4K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8150" y="8078470"/>
            <a:ext cx="560070" cy="575310"/>
          </a:xfrm>
          <a:prstGeom prst="rect">
            <a:avLst/>
          </a:prstGeom>
        </p:spPr>
      </p:pic>
      <p:sp>
        <p:nvSpPr>
          <p:cNvPr id="66" name="文本框 65" descr="{&quot;isTemplate&quot;:true,&quot;type&quot;:&quot;text&quot;}"/>
          <p:cNvSpPr txBox="1"/>
          <p:nvPr/>
        </p:nvSpPr>
        <p:spPr>
          <a:xfrm>
            <a:off x="1708150" y="8123555"/>
            <a:ext cx="448310" cy="520065"/>
          </a:xfrm>
          <a:prstGeom prst="rect">
            <a:avLst/>
          </a:prstGeom>
        </p:spPr>
        <p:txBody>
          <a:bodyPr wrap="none" lIns="0" tIns="0" rIns="0" bIns="0" anchor="ctr" anchorCtr="0"/>
          <a:p>
            <a:pPr algn="ctr">
              <a:lnSpc>
                <a:spcPct val="100000"/>
              </a:lnSpc>
              <a:buClrTx/>
              <a:buSzTx/>
              <a:buFontTx/>
              <a:defRPr sz="3375" b="1" i="1">
                <a:solidFill>
                  <a:srgbClr val="D7192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lang="en-US" sz="3200" b="1" i="1">
                <a:latin typeface="微软雅黑" panose="020B0503020204020204" charset="-122"/>
                <a:ea typeface="微软雅黑" panose="020B0503020204020204" charset="-122"/>
              </a:rPr>
              <a:t>2</a:t>
            </a:r>
            <a:endParaRPr lang="en-US" sz="3200" b="1" i="1"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67" name="图片 66" descr="白色方块_透明背景_4K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8150" y="9229725"/>
            <a:ext cx="560070" cy="575310"/>
          </a:xfrm>
          <a:prstGeom prst="rect">
            <a:avLst/>
          </a:prstGeom>
        </p:spPr>
      </p:pic>
      <p:sp>
        <p:nvSpPr>
          <p:cNvPr id="68" name="文本框 67" descr="{&quot;isTemplate&quot;:true,&quot;type&quot;:&quot;text&quot;}"/>
          <p:cNvSpPr txBox="1"/>
          <p:nvPr/>
        </p:nvSpPr>
        <p:spPr>
          <a:xfrm>
            <a:off x="1708150" y="9274810"/>
            <a:ext cx="448310" cy="520065"/>
          </a:xfrm>
          <a:prstGeom prst="rect">
            <a:avLst/>
          </a:prstGeom>
        </p:spPr>
        <p:txBody>
          <a:bodyPr wrap="none" lIns="0" tIns="0" rIns="0" bIns="0" anchor="ctr" anchorCtr="0"/>
          <a:p>
            <a:pPr algn="ctr">
              <a:lnSpc>
                <a:spcPct val="100000"/>
              </a:lnSpc>
              <a:buClrTx/>
              <a:buSzTx/>
              <a:buFontTx/>
              <a:defRPr sz="3375" b="1" i="1">
                <a:solidFill>
                  <a:srgbClr val="D7192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lang="en-US" sz="3200" b="1" i="1">
                <a:latin typeface="微软雅黑" panose="020B0503020204020204" charset="-122"/>
                <a:ea typeface="微软雅黑" panose="020B0503020204020204" charset="-122"/>
              </a:rPr>
              <a:t>3</a:t>
            </a:r>
            <a:endParaRPr lang="en-US" sz="3200" b="1" i="1"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69" name="图片 68" descr="白色方块_透明背景_4K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8150" y="10365740"/>
            <a:ext cx="560070" cy="575310"/>
          </a:xfrm>
          <a:prstGeom prst="rect">
            <a:avLst/>
          </a:prstGeom>
        </p:spPr>
      </p:pic>
      <p:sp>
        <p:nvSpPr>
          <p:cNvPr id="70" name="文本框 69" descr="{&quot;isTemplate&quot;:true,&quot;type&quot;:&quot;text&quot;}"/>
          <p:cNvSpPr txBox="1"/>
          <p:nvPr/>
        </p:nvSpPr>
        <p:spPr>
          <a:xfrm>
            <a:off x="1708150" y="10410825"/>
            <a:ext cx="448310" cy="520065"/>
          </a:xfrm>
          <a:prstGeom prst="rect">
            <a:avLst/>
          </a:prstGeom>
        </p:spPr>
        <p:txBody>
          <a:bodyPr wrap="none" lIns="0" tIns="0" rIns="0" bIns="0" anchor="ctr" anchorCtr="0"/>
          <a:p>
            <a:pPr algn="ctr">
              <a:lnSpc>
                <a:spcPct val="100000"/>
              </a:lnSpc>
              <a:buClrTx/>
              <a:buSzTx/>
              <a:buFontTx/>
              <a:defRPr sz="3375" b="1" i="1">
                <a:solidFill>
                  <a:srgbClr val="D7192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lang="en-US" sz="3200" b="1" i="1">
                <a:latin typeface="微软雅黑" panose="020B0503020204020204" charset="-122"/>
                <a:ea typeface="微软雅黑" panose="020B0503020204020204" charset="-122"/>
              </a:rPr>
              <a:t>4</a:t>
            </a:r>
            <a:endParaRPr lang="en-US" sz="3200" b="1" i="1"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71" name="图片 70" descr="白色方块_透明背景_4K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8150" y="11511915"/>
            <a:ext cx="560070" cy="575310"/>
          </a:xfrm>
          <a:prstGeom prst="rect">
            <a:avLst/>
          </a:prstGeom>
        </p:spPr>
      </p:pic>
      <p:sp>
        <p:nvSpPr>
          <p:cNvPr id="72" name="文本框 71" descr="{&quot;isTemplate&quot;:true,&quot;type&quot;:&quot;text&quot;}"/>
          <p:cNvSpPr txBox="1"/>
          <p:nvPr/>
        </p:nvSpPr>
        <p:spPr>
          <a:xfrm>
            <a:off x="1708150" y="11557000"/>
            <a:ext cx="448310" cy="520065"/>
          </a:xfrm>
          <a:prstGeom prst="rect">
            <a:avLst/>
          </a:prstGeom>
        </p:spPr>
        <p:txBody>
          <a:bodyPr wrap="none" lIns="0" tIns="0" rIns="0" bIns="0" anchor="ctr" anchorCtr="0"/>
          <a:p>
            <a:pPr algn="ctr">
              <a:lnSpc>
                <a:spcPct val="100000"/>
              </a:lnSpc>
              <a:buClrTx/>
              <a:buSzTx/>
              <a:buFontTx/>
              <a:defRPr sz="3375" b="1" i="1">
                <a:solidFill>
                  <a:srgbClr val="D7192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lang="en-US" sz="3200" b="1" i="1">
                <a:latin typeface="微软雅黑" panose="020B0503020204020204" charset="-122"/>
                <a:ea typeface="微软雅黑" panose="020B0503020204020204" charset="-122"/>
              </a:rPr>
              <a:t>5</a:t>
            </a:r>
            <a:endParaRPr lang="en-US" sz="3200" b="1" i="1"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172</Words>
  <Application>WPS 演示</Application>
  <PresentationFormat>Converted Presentation</PresentationFormat>
  <Paragraphs>45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10" baseType="lpstr">
      <vt:lpstr>Arial</vt:lpstr>
      <vt:lpstr>宋体</vt:lpstr>
      <vt:lpstr>Wingdings</vt:lpstr>
      <vt:lpstr>微软雅黑</vt:lpstr>
      <vt:lpstr>Arial Unicode MS</vt:lpstr>
      <vt:lpstr>Aptos</vt:lpstr>
      <vt:lpstr>Segoe UI</vt:lpstr>
      <vt:lpstr>Calibri</vt:lpstr>
      <vt:lpstr>ChatGPT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Ld</cp:lastModifiedBy>
  <cp:revision>26</cp:revision>
  <dcterms:created xsi:type="dcterms:W3CDTF">2026-09-30T02:29:00Z</dcterms:created>
  <dcterms:modified xsi:type="dcterms:W3CDTF">2026-10-08T07:44:39Z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2052-12.1.0.28505</vt:lpwstr>
  </property>
  <property fmtid="{D5CDD505-2E9C-101B-9397-08002B2CF9AE}" pid="3" name="ICV">
    <vt:lpwstr>758594E4D25342CE8CC55962C77FFED0_13</vt:lpwstr>
  </property>
</Properties>
</file>