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85" r:id="rId2"/>
    <p:sldId id="1046" r:id="rId3"/>
    <p:sldId id="1231" r:id="rId4"/>
    <p:sldId id="1232" r:id="rId5"/>
    <p:sldId id="1230" r:id="rId6"/>
  </p:sldIdLst>
  <p:sldSz cx="12192000" cy="6858000"/>
  <p:notesSz cx="7099300" cy="10234613"/>
  <p:custDataLst>
    <p:tags r:id="rId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3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3399"/>
    <a:srgbClr val="009DD9"/>
    <a:srgbClr val="0066FF"/>
    <a:srgbClr val="FFFFCC"/>
    <a:srgbClr val="0000FF"/>
    <a:srgbClr val="006600"/>
    <a:srgbClr val="6699FF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92344" autoAdjust="0"/>
  </p:normalViewPr>
  <p:slideViewPr>
    <p:cSldViewPr showGuides="1">
      <p:cViewPr varScale="1">
        <p:scale>
          <a:sx n="70" d="100"/>
          <a:sy n="70" d="100"/>
        </p:scale>
        <p:origin x="708" y="66"/>
      </p:cViewPr>
      <p:guideLst>
        <p:guide orient="horz" pos="913"/>
        <p:guide pos="3799"/>
      </p:guideLst>
    </p:cSldViewPr>
  </p:slideViewPr>
  <p:outlineViewPr>
    <p:cViewPr>
      <p:scale>
        <a:sx n="33" d="100"/>
        <a:sy n="33" d="100"/>
      </p:scale>
      <p:origin x="0" y="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163" y="-72"/>
      </p:cViewPr>
      <p:guideLst>
        <p:guide orient="horz" pos="3224"/>
        <p:guide pos="221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E18B7DB-D3FC-48DD-9BF5-824BEBEAA046}" type="datetimeFigureOut">
              <a:rPr lang="zh-CN" altLang="en-US"/>
              <a:t>2024/12/17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069F36B-4D72-4779-A657-359BAC25BB31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708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E045F9D-B5ED-4561-A471-58EAE9BFD04E}" type="datetimeFigureOut">
              <a:rPr lang="zh-CN" altLang="en-US"/>
              <a:t>2024/12/17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11" tIns="47156" rIns="94311" bIns="47156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4311" tIns="47156" rIns="94311" bIns="47156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976909-2799-479A-91B1-BE46549EB6F9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411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76909-2799-479A-91B1-BE46549EB6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728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76909-2799-479A-91B1-BE46549EB6F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968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" y="1089025"/>
            <a:ext cx="12037484" cy="46038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6" name="日期占位符 4"/>
          <p:cNvSpPr txBox="1"/>
          <p:nvPr userDrawn="1"/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en-US" altLang="zh-CN" sz="1200">
              <a:solidFill>
                <a:srgbClr val="045C75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347" y="-1"/>
            <a:ext cx="10972800" cy="77370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B9AB5A8-2BC3-489B-B33B-4A07C83ECB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70" y="-7674"/>
            <a:ext cx="1710190" cy="82857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8E4DB-A785-4133-A09E-0DD02552C4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88DC4-6E5F-4149-A412-5B54906B3EE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5FFA9-DC3C-4A40-9CF5-80BEE007C8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7731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7" name="标题占位符 8"/>
          <p:cNvSpPr>
            <a:spLocks noGrp="1"/>
          </p:cNvSpPr>
          <p:nvPr>
            <p:ph type="title"/>
          </p:nvPr>
        </p:nvSpPr>
        <p:spPr bwMode="auto">
          <a:xfrm>
            <a:off x="575733" y="98425"/>
            <a:ext cx="109728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28" name="文本占位符 29"/>
          <p:cNvSpPr>
            <a:spLocks noGrp="1"/>
          </p:cNvSpPr>
          <p:nvPr>
            <p:ph type="body" idx="1"/>
          </p:nvPr>
        </p:nvSpPr>
        <p:spPr bwMode="auto">
          <a:xfrm>
            <a:off x="609600" y="908050"/>
            <a:ext cx="10972800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FFB438D-5C24-41F6-BA83-C990DF545645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773706"/>
            <a:ext cx="12192000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 algn="ctr">
            <a:noFill/>
            <a:miter lim="800000"/>
          </a:ln>
          <a:effectLst/>
          <a:scene3d>
            <a:camera prst="orthographicFront"/>
            <a:lightRig rig="threePt" dir="t"/>
          </a:scene3d>
          <a:sp3d>
            <a:bevelT w="6350"/>
          </a:sp3d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787782" y="5949280"/>
            <a:ext cx="26084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2024 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 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 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 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日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4224273" y="4821463"/>
            <a:ext cx="3735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800" b="1" dirty="0">
              <a:solidFill>
                <a:srgbClr val="00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69179" y="5431577"/>
            <a:ext cx="54456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defRPr sz="3600" b="1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400" dirty="0"/>
              <a:t>轨道交通运载系统全国重点实验室</a:t>
            </a:r>
            <a:endParaRPr lang="en-US" altLang="zh-CN" sz="2400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55" y="548679"/>
            <a:ext cx="3375375" cy="110335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8035" y="1654190"/>
            <a:ext cx="12200035" cy="1594789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 anchorCtr="0">
            <a:spAutoFit/>
          </a:bodyPr>
          <a:lstStyle/>
          <a:p>
            <a:pPr algn="ctr"/>
            <a:endParaRPr lang="zh-CN" altLang="en-US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13982" y="1988840"/>
            <a:ext cx="89559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2024</a:t>
            </a:r>
            <a:r>
              <a:rPr lang="zh-CN" altLang="en-US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年度个人工作总结</a:t>
            </a:r>
          </a:p>
        </p:txBody>
      </p:sp>
    </p:spTree>
  </p:cSld>
  <p:clrMapOvr>
    <a:masterClrMapping/>
  </p:clrMapOvr>
  <p:transition spd="slow" advTm="3807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Box 63"/>
          <p:cNvSpPr txBox="1">
            <a:spLocks noChangeArrowheads="1"/>
          </p:cNvSpPr>
          <p:nvPr/>
        </p:nvSpPr>
        <p:spPr bwMode="auto">
          <a:xfrm>
            <a:off x="65330" y="132020"/>
            <a:ext cx="3857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汇报提纲</a:t>
            </a:r>
          </a:p>
        </p:txBody>
      </p:sp>
      <p:sp>
        <p:nvSpPr>
          <p:cNvPr id="3" name="Line 11"/>
          <p:cNvSpPr>
            <a:spLocks noChangeShapeType="1"/>
          </p:cNvSpPr>
          <p:nvPr/>
        </p:nvSpPr>
        <p:spPr bwMode="auto">
          <a:xfrm>
            <a:off x="4303421" y="2164531"/>
            <a:ext cx="36000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4931601" y="1699559"/>
            <a:ext cx="3700917" cy="52322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eaLnBrk="0" hangingPunct="0">
              <a:defRPr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科学研究</a:t>
            </a:r>
          </a:p>
        </p:txBody>
      </p:sp>
      <p:sp>
        <p:nvSpPr>
          <p:cNvPr id="7" name="六边形 6"/>
          <p:cNvSpPr/>
          <p:nvPr/>
        </p:nvSpPr>
        <p:spPr>
          <a:xfrm>
            <a:off x="3787106" y="1620574"/>
            <a:ext cx="612000" cy="540000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FFC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303420" y="3415164"/>
            <a:ext cx="36000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4825924" y="2886711"/>
            <a:ext cx="3657006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0" hangingPunct="0">
              <a:defRPr sz="2800" b="1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人才培养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A20881-3F10-46A0-803A-C4F920B4F00E}"/>
              </a:ext>
            </a:extLst>
          </p:cNvPr>
          <p:cNvSpPr/>
          <p:nvPr/>
        </p:nvSpPr>
        <p:spPr>
          <a:xfrm rot="10800000" flipV="1">
            <a:off x="4093106" y="4902210"/>
            <a:ext cx="4635514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zh-CN" altLang="en-US" dirty="0">
                <a:solidFill>
                  <a:srgbClr val="FF0000"/>
                </a:solidFill>
              </a:rPr>
              <a:t>注</a:t>
            </a:r>
            <a:r>
              <a:rPr lang="zh-CN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：（</a:t>
            </a:r>
            <a:r>
              <a:rPr lang="en-US" altLang="zh-CN" dirty="0">
                <a:solidFill>
                  <a:srgbClr val="FF0000"/>
                </a:solidFill>
                <a:sym typeface="Wingdings" panose="05000000000000000000" pitchFamily="2" charset="2"/>
              </a:rPr>
              <a:t>1</a:t>
            </a:r>
            <a:r>
              <a:rPr lang="zh-CN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）</a:t>
            </a:r>
            <a:r>
              <a:rPr lang="zh-CN" altLang="en-US" dirty="0">
                <a:solidFill>
                  <a:srgbClr val="FF0000"/>
                </a:solidFill>
              </a:rPr>
              <a:t>汇报时间限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分钟，请勿超时！</a:t>
            </a:r>
            <a:endParaRPr lang="en-US" altLang="zh-CN" dirty="0">
              <a:solidFill>
                <a:srgbClr val="FF0000"/>
              </a:solidFill>
            </a:endParaRPr>
          </a:p>
          <a:p>
            <a:pPr eaLnBrk="0" hangingPunct="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zh-CN" altLang="en-US" dirty="0">
                <a:solidFill>
                  <a:srgbClr val="FF0000"/>
                </a:solidFill>
              </a:rPr>
              <a:t>        （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r>
              <a:rPr lang="zh-CN" altLang="en-US" dirty="0">
                <a:solidFill>
                  <a:srgbClr val="FF0000"/>
                </a:solidFill>
              </a:rPr>
              <a:t>）教师岗仅汇报上述两个方面。</a:t>
            </a:r>
          </a:p>
        </p:txBody>
      </p:sp>
      <p:sp>
        <p:nvSpPr>
          <p:cNvPr id="13" name="六边形 12">
            <a:extLst>
              <a:ext uri="{FF2B5EF4-FFF2-40B4-BE49-F238E27FC236}">
                <a16:creationId xmlns:a16="http://schemas.microsoft.com/office/drawing/2014/main" id="{75E3201B-5246-4FC2-8677-7DAEAB5454FD}"/>
              </a:ext>
            </a:extLst>
          </p:cNvPr>
          <p:cNvSpPr/>
          <p:nvPr/>
        </p:nvSpPr>
        <p:spPr>
          <a:xfrm>
            <a:off x="3787106" y="2944008"/>
            <a:ext cx="612000" cy="484992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0070C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115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BC029E-3613-4CAD-9CE0-0368CD209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1143000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一、科学研究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C9BFD7-C1D3-401C-B7FA-3B1D976540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463" y="5544235"/>
            <a:ext cx="8910991" cy="81069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注：</a:t>
            </a:r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SCI</a:t>
            </a: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论文为第一作者或通讯作者，若第一作者和通讯作者均为不同老师，则各记</a:t>
            </a:r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0.5</a:t>
            </a: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篇；</a:t>
            </a:r>
            <a:endParaRPr lang="en-US" altLang="zh-CN" sz="14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发明专利只统计第一发明人；</a:t>
            </a:r>
            <a:endParaRPr lang="en-US" altLang="zh-CN" sz="14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对于科研经费，严格按照科研院管理系统进行统计（团队项目，立项时均进行了经费分配）。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501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A53D8B-624B-47A5-91F6-9C76D99C5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916" y="233645"/>
            <a:ext cx="10972800" cy="1143000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二、人才培养</a:t>
            </a:r>
            <a:endParaRPr lang="zh-CN" altLang="en-US" sz="28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D49ABE-0BD8-4DA0-9952-B836D4962D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12344E3-6110-48E9-B6FA-D9604038BAC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971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70875" y="4321928"/>
            <a:ext cx="21961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 谢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EE7BA8-ECA3-4C8C-993A-C60AEAC02C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70" y="-7674"/>
            <a:ext cx="1710190" cy="82857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1763815"/>
            <a:ext cx="12200035" cy="1594789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 anchorCtr="0">
            <a:spAutoFit/>
          </a:bodyPr>
          <a:lstStyle/>
          <a:p>
            <a:pPr algn="ctr"/>
            <a:endParaRPr lang="zh-CN" altLang="en-US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22017" y="2098465"/>
            <a:ext cx="89559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zh-CN" altLang="en-US" sz="5400" b="1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rPr>
              <a:t>请多提宝贵意见</a:t>
            </a:r>
          </a:p>
        </p:txBody>
      </p:sp>
    </p:spTree>
  </p:cSld>
  <p:clrMapOvr>
    <a:masterClrMapping/>
  </p:clrMapOvr>
  <p:transition spd="slow" advTm="38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ZlMDcxNGFkYzQzMmQ4NGFkNmRiNzFhYjM3MWM0ZDQ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lnDef>
      <a:spPr>
        <a:ln w="22225" cmpd="sng">
          <a:solidFill>
            <a:srgbClr val="C00000"/>
          </a:solidFill>
          <a:headEnd type="none"/>
          <a:tailEnd type="none" w="med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rgbClr val="0000FF"/>
        </a:solidFill>
      </a:spPr>
      <a:bodyPr wrap="square" rtlCol="0" anchor="ctr" anchorCtr="0">
        <a:spAutoFit/>
      </a:bodyPr>
      <a:lstStyle>
        <a:defPPr algn="ctr">
          <a:defRPr sz="3600" b="1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113</TotalTime>
  <Words>131</Words>
  <Application>Microsoft Office PowerPoint</Application>
  <PresentationFormat>宽屏</PresentationFormat>
  <Paragraphs>20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隶书</vt:lpstr>
      <vt:lpstr>宋体</vt:lpstr>
      <vt:lpstr>微软雅黑</vt:lpstr>
      <vt:lpstr>Arial</vt:lpstr>
      <vt:lpstr>Calibri</vt:lpstr>
      <vt:lpstr>Constantia</vt:lpstr>
      <vt:lpstr>Times New Roman</vt:lpstr>
      <vt:lpstr>Wingdings</vt:lpstr>
      <vt:lpstr>Wingdings 2</vt:lpstr>
      <vt:lpstr>流畅</vt:lpstr>
      <vt:lpstr>PowerPoint 演示文稿</vt:lpstr>
      <vt:lpstr>PowerPoint 演示文稿</vt:lpstr>
      <vt:lpstr>一、科学研究</vt:lpstr>
      <vt:lpstr>二、人才培养</vt:lpstr>
      <vt:lpstr>PowerPoint 演示文稿</vt:lpstr>
    </vt:vector>
  </TitlesOfParts>
  <Company>中国石油大学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基金委机械学科 十二五规划优先发展领域</dc:title>
  <dc:creator>zcf</dc:creator>
  <cp:lastModifiedBy>XCY</cp:lastModifiedBy>
  <cp:revision>2746</cp:revision>
  <cp:lastPrinted>2012-06-02T01:40:00Z</cp:lastPrinted>
  <dcterms:created xsi:type="dcterms:W3CDTF">2009-07-01T00:43:00Z</dcterms:created>
  <dcterms:modified xsi:type="dcterms:W3CDTF">2024-12-17T02:58:23Z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785C717B87484CD6A6F64A2C5664E69E_12</vt:lpwstr>
  </property>
  <property fmtid="{D5CDD505-2E9C-101B-9397-08002B2CF9AE}" pid="3" name="KSOProductBuildVer">
    <vt:lpwstr>2052-12.1.0.15990</vt:lpwstr>
  </property>
</Properties>
</file>