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53" r:id="rId2"/>
    <p:sldId id="393" r:id="rId3"/>
    <p:sldId id="747" r:id="rId4"/>
    <p:sldId id="748" r:id="rId5"/>
    <p:sldId id="749" r:id="rId6"/>
    <p:sldId id="750" r:id="rId7"/>
    <p:sldId id="751" r:id="rId8"/>
    <p:sldId id="742" r:id="rId9"/>
  </p:sldIdLst>
  <p:sldSz cx="12192000" cy="6858000"/>
  <p:notesSz cx="7099300" cy="10234613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5pPr>
    <a:lvl6pPr marL="22860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6pPr>
    <a:lvl7pPr marL="27432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7pPr>
    <a:lvl8pPr marL="32004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8pPr>
    <a:lvl9pPr marL="36576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5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o xinxin" initials="Gx" lastIdx="1" clrIdx="0">
    <p:extLst>
      <p:ext uri="{19B8F6BF-5375-455C-9EA6-DF929625EA0E}">
        <p15:presenceInfo xmlns:p15="http://schemas.microsoft.com/office/powerpoint/2012/main" userId="f8f221a84e7b15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ECFF"/>
    <a:srgbClr val="FF9966"/>
    <a:srgbClr val="00CC00"/>
    <a:srgbClr val="CC0000"/>
    <a:srgbClr val="99FFCC"/>
    <a:srgbClr val="FFCCFF"/>
    <a:srgbClr val="A50021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27" autoAdjust="0"/>
    <p:restoredTop sz="86423" autoAdjust="0"/>
  </p:normalViewPr>
  <p:slideViewPr>
    <p:cSldViewPr snapToGrid="0">
      <p:cViewPr varScale="1">
        <p:scale>
          <a:sx n="86" d="100"/>
          <a:sy n="86" d="100"/>
        </p:scale>
        <p:origin x="90" y="630"/>
      </p:cViewPr>
      <p:guideLst>
        <p:guide orient="horz" pos="4315"/>
        <p:guide/>
      </p:guideLst>
    </p:cSldViewPr>
  </p:slideViewPr>
  <p:outlineViewPr>
    <p:cViewPr>
      <p:scale>
        <a:sx n="25" d="100"/>
        <a:sy n="25" d="100"/>
      </p:scale>
      <p:origin x="0" y="219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fld id="{D89C9D18-2F3D-461F-ADD9-C98CE73F06A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1706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fld id="{9909B4BC-BFB3-41DA-B89A-2D27F4C89B9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28749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8" y="998538"/>
            <a:ext cx="1217718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7" y="0"/>
            <a:ext cx="1191683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3" descr="swjtu-blue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318" y="173039"/>
            <a:ext cx="2190749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6"/>
          <p:cNvSpPr txBox="1">
            <a:spLocks noChangeArrowheads="1"/>
          </p:cNvSpPr>
          <p:nvPr userDrawn="1"/>
        </p:nvSpPr>
        <p:spPr bwMode="auto">
          <a:xfrm>
            <a:off x="1248833" y="4443413"/>
            <a:ext cx="1447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534988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zh-CN" sz="900">
              <a:solidFill>
                <a:schemeClr val="accent2"/>
              </a:solidFill>
              <a:latin typeface="Arial" charset="0"/>
              <a:ea typeface="幼圆" pitchFamily="49" charset="-122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1673226"/>
            <a:ext cx="8534400" cy="396557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079616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4C263A-A159-44F9-9F7B-A1D10C54F97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4795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F262D9-0A56-4783-8D87-27A00E7F595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257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16001" y="1196975"/>
            <a:ext cx="5331884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51084" y="1196975"/>
            <a:ext cx="53340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92AC9B-9ECF-4122-BC3C-43BC340073E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099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691F97-7496-4CA0-8088-BFBCF802A6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913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54373-E6D8-4C26-85C7-EC19152F999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4775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C45CF3-7ACC-4354-B626-47D5F7038B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765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9222E-C1C9-4876-9DF8-EE09E2C6D78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3734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62268-6E61-40CA-9A74-92E4B879EE2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0887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5FFDBF-8ACF-49F4-9B27-01ED42BB23A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05371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169401" y="274638"/>
            <a:ext cx="2715684" cy="610711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16000" y="274638"/>
            <a:ext cx="7950200" cy="610711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521A4-29BB-4391-A696-918D8C97CD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199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7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4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1" y="1196975"/>
            <a:ext cx="10869084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0400" y="3810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fld id="{59823AB5-1641-4BF5-BEFB-614892A8B487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029" name="Rectangle 23"/>
          <p:cNvSpPr>
            <a:spLocks noChangeArrowheads="1"/>
          </p:cNvSpPr>
          <p:nvPr userDrawn="1"/>
        </p:nvSpPr>
        <p:spPr bwMode="auto">
          <a:xfrm>
            <a:off x="9798051" y="84138"/>
            <a:ext cx="2292349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zh-CN" altLang="en-US" sz="900"/>
          </a:p>
        </p:txBody>
      </p:sp>
      <p:sp>
        <p:nvSpPr>
          <p:cNvPr id="1049" name="Text Box 25"/>
          <p:cNvSpPr txBox="1">
            <a:spLocks noChangeArrowheads="1"/>
          </p:cNvSpPr>
          <p:nvPr userDrawn="1"/>
        </p:nvSpPr>
        <p:spPr bwMode="auto">
          <a:xfrm>
            <a:off x="1775885" y="6437313"/>
            <a:ext cx="921596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zh-CN" sz="1200" u="sng">
                <a:solidFill>
                  <a:srgbClr val="808080"/>
                </a:solidFill>
                <a:ea typeface="幼圆" pitchFamily="49" charset="-122"/>
              </a:rPr>
              <a:t>SELF-ASSESSMENT REPORT FOR THE ASSESSMENT OF UNDERGRADUATE TEACHING</a:t>
            </a:r>
            <a:r>
              <a:rPr lang="en-US" altLang="zh-CN" sz="2400" u="sng">
                <a:solidFill>
                  <a:schemeClr val="bg2"/>
                </a:solidFill>
                <a:ea typeface="幼圆" pitchFamily="49" charset="-122"/>
              </a:rPr>
              <a:t> </a:t>
            </a:r>
          </a:p>
        </p:txBody>
      </p:sp>
      <p:pic>
        <p:nvPicPr>
          <p:cNvPr id="1032" name="Picture 28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1" y="25400"/>
            <a:ext cx="10231967" cy="97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274639"/>
            <a:ext cx="10574867" cy="706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" name="Rectangle 31"/>
          <p:cNvSpPr>
            <a:spLocks noChangeArrowheads="1"/>
          </p:cNvSpPr>
          <p:nvPr userDrawn="1"/>
        </p:nvSpPr>
        <p:spPr bwMode="auto">
          <a:xfrm>
            <a:off x="1811867" y="6573838"/>
            <a:ext cx="8255000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zh-CN" altLang="en-US" sz="900"/>
          </a:p>
        </p:txBody>
      </p:sp>
      <p:grpSp>
        <p:nvGrpSpPr>
          <p:cNvPr id="1035" name="Group 32"/>
          <p:cNvGrpSpPr>
            <a:grpSpLocks/>
          </p:cNvGrpSpPr>
          <p:nvPr userDrawn="1"/>
        </p:nvGrpSpPr>
        <p:grpSpPr bwMode="auto">
          <a:xfrm>
            <a:off x="10322984" y="214313"/>
            <a:ext cx="1625600" cy="609600"/>
            <a:chOff x="2304" y="233"/>
            <a:chExt cx="1536" cy="768"/>
          </a:xfrm>
        </p:grpSpPr>
        <p:sp>
          <p:nvSpPr>
            <p:cNvPr id="1036" name="Oval 33"/>
            <p:cNvSpPr>
              <a:spLocks noChangeArrowheads="1"/>
            </p:cNvSpPr>
            <p:nvPr/>
          </p:nvSpPr>
          <p:spPr bwMode="auto">
            <a:xfrm>
              <a:off x="2304" y="233"/>
              <a:ext cx="1272" cy="7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1pPr>
              <a:lvl2pPr marL="742950" indent="-28575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2pPr>
              <a:lvl3pPr marL="11430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3pPr>
              <a:lvl4pPr marL="16002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4pPr>
              <a:lvl5pPr marL="20574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endParaRPr lang="zh-CN" altLang="en-US" sz="900"/>
            </a:p>
          </p:txBody>
        </p:sp>
        <p:sp>
          <p:nvSpPr>
            <p:cNvPr id="1037" name="Oval 34"/>
            <p:cNvSpPr>
              <a:spLocks noChangeArrowheads="1"/>
            </p:cNvSpPr>
            <p:nvPr/>
          </p:nvSpPr>
          <p:spPr bwMode="auto">
            <a:xfrm>
              <a:off x="2774" y="303"/>
              <a:ext cx="794" cy="63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1pPr>
              <a:lvl2pPr marL="742950" indent="-28575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2pPr>
              <a:lvl3pPr marL="11430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3pPr>
              <a:lvl4pPr marL="16002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4pPr>
              <a:lvl5pPr marL="20574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9pPr>
            </a:lstStyle>
            <a:p>
              <a:pPr algn="just">
                <a:defRPr/>
              </a:pPr>
              <a:endParaRPr kumimoji="0" lang="zh-CN" altLang="zh-CN"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38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2940" y="549"/>
              <a:ext cx="900" cy="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i="1" kern="10">
                  <a:ln w="12700">
                    <a:solidFill>
                      <a:srgbClr val="0000FF"/>
                    </a:solidFill>
                    <a:round/>
                    <a:headEnd/>
                    <a:tailEnd/>
                  </a:ln>
                  <a:solidFill>
                    <a:srgbClr val="CCCCFF"/>
                  </a:solidFill>
                  <a:effectLst>
                    <a:outerShdw dist="35921" dir="2700000" algn="ctr" rotWithShape="0">
                      <a:srgbClr val="808080"/>
                    </a:outerShdw>
                  </a:effectLst>
                  <a:latin typeface="Arial Black"/>
                </a:rPr>
                <a:t>TPL</a:t>
              </a:r>
              <a:endParaRPr lang="zh-CN" altLang="en-US" sz="3600" i="1" kern="1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8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w"/>
        <a:defRPr kumimoji="1" sz="2000">
          <a:solidFill>
            <a:srgbClr val="333399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"/>
        <a:defRPr kumimoji="1" sz="2000">
          <a:solidFill>
            <a:srgbClr val="333399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5pPr>
      <a:lvl6pPr marL="25146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6pPr>
      <a:lvl7pPr marL="29718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7pPr>
      <a:lvl8pPr marL="34290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8pPr>
      <a:lvl9pPr marL="38862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4"/>
          <p:cNvGrpSpPr>
            <a:grpSpLocks/>
          </p:cNvGrpSpPr>
          <p:nvPr/>
        </p:nvGrpSpPr>
        <p:grpSpPr bwMode="auto">
          <a:xfrm>
            <a:off x="10230423" y="204344"/>
            <a:ext cx="1214437" cy="569913"/>
            <a:chOff x="2304" y="233"/>
            <a:chExt cx="1536" cy="768"/>
          </a:xfrm>
        </p:grpSpPr>
        <p:sp>
          <p:nvSpPr>
            <p:cNvPr id="5125" name="Oval 5"/>
            <p:cNvSpPr>
              <a:spLocks noChangeArrowheads="1"/>
            </p:cNvSpPr>
            <p:nvPr/>
          </p:nvSpPr>
          <p:spPr bwMode="auto">
            <a:xfrm>
              <a:off x="2304" y="233"/>
              <a:ext cx="1271" cy="7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</a:pPr>
              <a:endParaRPr lang="zh-CN" altLang="en-US"/>
            </a:p>
          </p:txBody>
        </p:sp>
        <p:sp>
          <p:nvSpPr>
            <p:cNvPr id="5126" name="Oval 6"/>
            <p:cNvSpPr>
              <a:spLocks noChangeArrowheads="1"/>
            </p:cNvSpPr>
            <p:nvPr/>
          </p:nvSpPr>
          <p:spPr bwMode="auto">
            <a:xfrm>
              <a:off x="2774" y="302"/>
              <a:ext cx="794" cy="63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just"/>
              <a:endParaRPr kumimoji="0" lang="zh-CN" altLang="zh-CN" sz="1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5127" name="WordArt 7"/>
            <p:cNvSpPr>
              <a:spLocks noChangeArrowheads="1" noChangeShapeType="1" noTextEdit="1"/>
            </p:cNvSpPr>
            <p:nvPr/>
          </p:nvSpPr>
          <p:spPr bwMode="auto">
            <a:xfrm>
              <a:off x="2940" y="549"/>
              <a:ext cx="900" cy="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i="1" kern="10">
                  <a:ln w="12700">
                    <a:solidFill>
                      <a:srgbClr val="0000FF"/>
                    </a:solidFill>
                    <a:round/>
                    <a:headEnd/>
                    <a:tailEnd/>
                  </a:ln>
                  <a:solidFill>
                    <a:srgbClr val="CCCCFF"/>
                  </a:solidFill>
                  <a:effectLst>
                    <a:outerShdw dist="35921" dir="2700000" algn="ctr" rotWithShape="0">
                      <a:srgbClr val="808080"/>
                    </a:outerShdw>
                  </a:effectLst>
                  <a:latin typeface="Arial Black"/>
                </a:rPr>
                <a:t>TPL</a:t>
              </a:r>
              <a:endParaRPr lang="zh-CN" altLang="en-US" sz="3600" i="1" kern="1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endParaRPr>
            </a:p>
          </p:txBody>
        </p:sp>
      </p:grpSp>
      <p:sp>
        <p:nvSpPr>
          <p:cNvPr id="322573" name="Rectangle 13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029209"/>
            <a:ext cx="12192000" cy="1470025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4800" dirty="0" smtClean="0"/>
              <a:t>2021</a:t>
            </a:r>
            <a:r>
              <a:rPr lang="zh-CN" altLang="en-US" sz="4800" dirty="0" smtClean="0"/>
              <a:t>年度</a:t>
            </a:r>
            <a:r>
              <a:rPr lang="zh-CN" altLang="en-US" sz="4800" dirty="0"/>
              <a:t>牵引动力科研团队</a:t>
            </a:r>
            <a:r>
              <a:rPr lang="en-US" altLang="zh-CN" sz="4800" dirty="0"/>
              <a:t/>
            </a:r>
            <a:br>
              <a:rPr lang="en-US" altLang="zh-CN" sz="4800" dirty="0"/>
            </a:br>
            <a:r>
              <a:rPr lang="zh-CN" altLang="en-US" sz="4800" dirty="0"/>
              <a:t>工作总结</a:t>
            </a:r>
            <a:endParaRPr lang="zh-CN" altLang="en-US" sz="6000" dirty="0">
              <a:solidFill>
                <a:srgbClr val="FFFF00"/>
              </a:solidFill>
            </a:endParaRPr>
          </a:p>
        </p:txBody>
      </p:sp>
      <p:sp>
        <p:nvSpPr>
          <p:cNvPr id="5124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2890838" y="3329967"/>
            <a:ext cx="6400800" cy="3008910"/>
          </a:xfrm>
        </p:spPr>
        <p:txBody>
          <a:bodyPr/>
          <a:lstStyle/>
          <a:p>
            <a:pPr algn="l" eaLnBrk="1" hangingPunct="1"/>
            <a:r>
              <a:rPr lang="zh-CN" altLang="en-US" sz="3200" b="1" dirty="0"/>
              <a:t>团队成员：</a:t>
            </a:r>
            <a:endParaRPr lang="en-US" altLang="zh-CN" sz="3200" b="1" dirty="0"/>
          </a:p>
          <a:p>
            <a:pPr eaLnBrk="1" hangingPunct="1"/>
            <a:endParaRPr lang="en-US" altLang="zh-CN" sz="3200" dirty="0"/>
          </a:p>
          <a:p>
            <a:pPr eaLnBrk="1" hangingPunct="1"/>
            <a:endParaRPr lang="en-US" altLang="zh-CN" sz="3200" dirty="0"/>
          </a:p>
          <a:p>
            <a:pPr eaLnBrk="1" hangingPunct="1"/>
            <a:r>
              <a:rPr lang="zh-CN" altLang="en-US" sz="3200" b="1" dirty="0"/>
              <a:t>汇报人：</a:t>
            </a:r>
            <a:endParaRPr lang="en-US" altLang="zh-CN" b="1" dirty="0"/>
          </a:p>
          <a:p>
            <a:pPr eaLnBrk="1" hangingPunct="1"/>
            <a:r>
              <a:rPr lang="en-US" altLang="zh-CN" dirty="0" smtClean="0"/>
              <a:t>2021</a:t>
            </a:r>
            <a:r>
              <a:rPr lang="zh-CN" altLang="en-US" dirty="0" smtClean="0"/>
              <a:t>年</a:t>
            </a:r>
            <a:r>
              <a:rPr lang="en-US" altLang="zh-CN" dirty="0"/>
              <a:t>12</a:t>
            </a:r>
            <a:r>
              <a:rPr lang="zh-CN" altLang="en-US" dirty="0"/>
              <a:t>月</a:t>
            </a:r>
            <a:r>
              <a:rPr lang="en-US" altLang="zh-CN" dirty="0"/>
              <a:t> 30</a:t>
            </a:r>
            <a:r>
              <a:rPr lang="zh-CN" altLang="en-US" dirty="0"/>
              <a:t>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51899" y="2250440"/>
            <a:ext cx="4141709" cy="584775"/>
          </a:xfrm>
          <a:prstGeom prst="rect">
            <a:avLst/>
          </a:prstGeom>
          <a:solidFill>
            <a:schemeClr val="accent1">
              <a:lumMod val="40000"/>
              <a:lumOff val="60000"/>
              <a:alpha val="48000"/>
            </a:schemeClr>
          </a:solidFill>
          <a:ln w="31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一、科研项目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51899" y="3067160"/>
            <a:ext cx="4141709" cy="584775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63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二、研究成果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9074" y="1149253"/>
            <a:ext cx="25955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spc="300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内容提纲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54947" y="3883880"/>
            <a:ext cx="4135613" cy="584775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63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三、人才培养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1043" y="5517321"/>
            <a:ext cx="4123421" cy="584775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63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五、平台建设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54947" y="4700600"/>
            <a:ext cx="4135613" cy="584775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63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四、学术交流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一、科研项目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本年度到账经费*万（其中纵向经费*万），团队人均经费*万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C263A-A159-44F9-9F7B-A1D10C54F979}" type="slidenum">
              <a:rPr lang="en-US" altLang="zh-CN" smtClean="0"/>
              <a:pPr/>
              <a:t>3</a:t>
            </a:fld>
            <a:endParaRPr lang="en-US" altLang="zh-CN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300480" y="2170514"/>
          <a:ext cx="1024534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0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项目名称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项目来源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项目经费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执行时间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负责人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经费总计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二、研究成果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论文数量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授权专利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科技奖项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C263A-A159-44F9-9F7B-A1D10C54F979}" type="slidenum">
              <a:rPr lang="en-US" altLang="zh-CN" smtClean="0"/>
              <a:pPr/>
              <a:t>4</a:t>
            </a:fld>
            <a:endParaRPr lang="en-US" altLang="zh-CN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849120" y="1658450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姓 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itchFamily="34" charset="-122"/>
                          <a:ea typeface="微软雅黑" pitchFamily="34" charset="-122"/>
                        </a:rPr>
                        <a:t>SCI</a:t>
                      </a:r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itchFamily="34" charset="-122"/>
                          <a:ea typeface="微软雅黑" pitchFamily="34" charset="-122"/>
                        </a:rPr>
                        <a:t>EI</a:t>
                      </a:r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核心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总  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940560" y="3883490"/>
          <a:ext cx="803249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4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774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774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第一发明人姓 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发明专利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实用新型专利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总  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三、人才培养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指导硕士研究生*人，博士研究生*人。其中应届毕业硕士研究生*人，应届毕业博士研究生*人。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C263A-A159-44F9-9F7B-A1D10C54F979}" type="slidenum">
              <a:rPr lang="en-US" altLang="zh-CN" smtClean="0"/>
              <a:pPr/>
              <a:t>5</a:t>
            </a:fld>
            <a:endParaRPr lang="en-US" alt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四、学术交流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C263A-A159-44F9-9F7B-A1D10C54F979}" type="slidenum">
              <a:rPr lang="en-US" altLang="zh-CN" smtClean="0"/>
              <a:pPr/>
              <a:t>6</a:t>
            </a:fld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0" dirty="0">
                <a:effectLst/>
                <a:latin typeface="+mj-ea"/>
              </a:rPr>
              <a:t>五、平台建设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C263A-A159-44F9-9F7B-A1D10C54F979}" type="slidenum">
              <a:rPr lang="en-US" altLang="zh-CN" smtClean="0"/>
              <a:pPr/>
              <a:t>7</a:t>
            </a:fld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83A91DF-95A4-47AA-8EAD-4E6BC3FEC070}"/>
              </a:ext>
            </a:extLst>
          </p:cNvPr>
          <p:cNvSpPr txBox="1"/>
          <p:nvPr/>
        </p:nvSpPr>
        <p:spPr>
          <a:xfrm>
            <a:off x="3838010" y="2418506"/>
            <a:ext cx="51773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tx2"/>
                </a:solidFill>
                <a:latin typeface="+mn-ea"/>
                <a:ea typeface="+mn-ea"/>
              </a:rPr>
              <a:t>请多提宝贵意见</a:t>
            </a:r>
            <a:endParaRPr lang="en-US" altLang="zh-CN" sz="4800" b="1" dirty="0">
              <a:solidFill>
                <a:schemeClr val="tx2"/>
              </a:solidFill>
              <a:latin typeface="+mn-ea"/>
              <a:ea typeface="+mn-ea"/>
            </a:endParaRPr>
          </a:p>
          <a:p>
            <a:endParaRPr lang="en-US" altLang="zh-CN" sz="48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lvl="3"/>
            <a:r>
              <a:rPr lang="zh-CN" altLang="en-US" sz="4800" b="1" dirty="0">
                <a:solidFill>
                  <a:schemeClr val="tx2"/>
                </a:solidFill>
                <a:latin typeface="+mn-ea"/>
                <a:ea typeface="+mn-ea"/>
              </a:rPr>
              <a:t>谢 谢！</a:t>
            </a:r>
          </a:p>
        </p:txBody>
      </p:sp>
    </p:spTree>
    <p:extLst>
      <p:ext uri="{BB962C8B-B14F-4D97-AF65-F5344CB8AC3E}">
        <p14:creationId xmlns:p14="http://schemas.microsoft.com/office/powerpoint/2010/main" val="719919425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3399"/>
      </a:dk2>
      <a:lt2>
        <a:srgbClr val="333333"/>
      </a:lt2>
      <a:accent1>
        <a:srgbClr val="5E9CDA"/>
      </a:accent1>
      <a:accent2>
        <a:srgbClr val="93C052"/>
      </a:accent2>
      <a:accent3>
        <a:srgbClr val="FFFFFF"/>
      </a:accent3>
      <a:accent4>
        <a:srgbClr val="000000"/>
      </a:accent4>
      <a:accent5>
        <a:srgbClr val="B6CBEA"/>
      </a:accent5>
      <a:accent6>
        <a:srgbClr val="85AE49"/>
      </a:accent6>
      <a:hlink>
        <a:srgbClr val="0066CC"/>
      </a:hlink>
      <a:folHlink>
        <a:srgbClr val="FF9933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9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幼圆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9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幼圆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2DB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E78A00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5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2D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6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93C052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85AE4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153</Words>
  <Application>Microsoft Office PowerPoint</Application>
  <PresentationFormat>宽屏</PresentationFormat>
  <Paragraphs>55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黑体</vt:lpstr>
      <vt:lpstr>宋体</vt:lpstr>
      <vt:lpstr>微软雅黑</vt:lpstr>
      <vt:lpstr>幼圆</vt:lpstr>
      <vt:lpstr>Arial</vt:lpstr>
      <vt:lpstr>Arial Black</vt:lpstr>
      <vt:lpstr>Times New Roman</vt:lpstr>
      <vt:lpstr>Wingdings</vt:lpstr>
      <vt:lpstr>默认设计模板</vt:lpstr>
      <vt:lpstr>2021年度牵引动力科研团队 工作总结</vt:lpstr>
      <vt:lpstr>PowerPoint 演示文稿</vt:lpstr>
      <vt:lpstr>一、科研项目</vt:lpstr>
      <vt:lpstr>二、研究成果</vt:lpstr>
      <vt:lpstr>三、人才培养</vt:lpstr>
      <vt:lpstr>四、学术交流</vt:lpstr>
      <vt:lpstr>五、平台建设</vt:lpstr>
      <vt:lpstr>PowerPoint 演示文稿</vt:lpstr>
    </vt:vector>
  </TitlesOfParts>
  <Company>YONGSHENG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JAMES</dc:creator>
  <cp:lastModifiedBy>吴东阁</cp:lastModifiedBy>
  <cp:revision>1132</cp:revision>
  <dcterms:created xsi:type="dcterms:W3CDTF">2005-02-22T03:12:35Z</dcterms:created>
  <dcterms:modified xsi:type="dcterms:W3CDTF">2021-12-23T06:36:33Z</dcterms:modified>
</cp:coreProperties>
</file>